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496" r:id="rId3"/>
    <p:sldId id="473" r:id="rId4"/>
    <p:sldId id="474" r:id="rId5"/>
    <p:sldId id="475" r:id="rId6"/>
    <p:sldId id="476" r:id="rId7"/>
    <p:sldId id="467" r:id="rId8"/>
    <p:sldId id="432" r:id="rId9"/>
    <p:sldId id="433" r:id="rId10"/>
    <p:sldId id="434" r:id="rId11"/>
    <p:sldId id="435" r:id="rId12"/>
    <p:sldId id="436" r:id="rId13"/>
    <p:sldId id="437" r:id="rId14"/>
    <p:sldId id="440" r:id="rId15"/>
    <p:sldId id="441" r:id="rId16"/>
    <p:sldId id="445" r:id="rId17"/>
    <p:sldId id="446" r:id="rId18"/>
    <p:sldId id="447" r:id="rId19"/>
    <p:sldId id="485" r:id="rId20"/>
    <p:sldId id="486" r:id="rId21"/>
    <p:sldId id="487" r:id="rId22"/>
    <p:sldId id="488" r:id="rId23"/>
    <p:sldId id="497" r:id="rId24"/>
    <p:sldId id="278" r:id="rId25"/>
    <p:sldId id="329" r:id="rId26"/>
    <p:sldId id="463" r:id="rId27"/>
    <p:sldId id="464" r:id="rId28"/>
    <p:sldId id="465" r:id="rId29"/>
    <p:sldId id="466" r:id="rId30"/>
    <p:sldId id="417" r:id="rId31"/>
    <p:sldId id="418" r:id="rId32"/>
    <p:sldId id="481" r:id="rId33"/>
    <p:sldId id="498" r:id="rId34"/>
    <p:sldId id="499" r:id="rId35"/>
    <p:sldId id="500" r:id="rId36"/>
    <p:sldId id="288" r:id="rId37"/>
    <p:sldId id="492" r:id="rId38"/>
    <p:sldId id="289" r:id="rId39"/>
    <p:sldId id="290" r:id="rId40"/>
    <p:sldId id="299" r:id="rId41"/>
    <p:sldId id="292" r:id="rId42"/>
    <p:sldId id="293" r:id="rId43"/>
    <p:sldId id="294" r:id="rId44"/>
    <p:sldId id="295" r:id="rId45"/>
    <p:sldId id="423" r:id="rId46"/>
    <p:sldId id="297" r:id="rId47"/>
    <p:sldId id="49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a:srgbClr val="660033"/>
    <a:srgbClr val="800000"/>
    <a:srgbClr val="003300"/>
    <a:srgbClr val="CC3300"/>
    <a:srgbClr val="0000FF"/>
    <a:srgbClr val="006600"/>
    <a:srgbClr val="660066"/>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3" d="100"/>
          <a:sy n="53" d="100"/>
        </p:scale>
        <p:origin x="-1968" y="-7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E3311-C5BC-46CC-96B3-1BCAFB856456}" type="datetimeFigureOut">
              <a:rPr lang="en-US" smtClean="0"/>
              <a:pPr/>
              <a:t>10/14/2010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EB2E6-15D8-47DF-B9D5-61452D640E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14/10/2010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8D59F-D6C6-4AEB-AA7F-8230E6F5F6BF}" type="datetimeFigureOut">
              <a:rPr lang="ms-MY" smtClean="0"/>
              <a:pPr/>
              <a:t>14/10/2010</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CD88F-8432-4D6E-AB90-D7D8FAC1FE9A}"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7200" y="2667000"/>
            <a:ext cx="8382000" cy="230832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800" dirty="0" smtClean="0">
                <a:ln w="18415" cmpd="sng">
                  <a:solidFill>
                    <a:schemeClr val="bg1"/>
                  </a:solidFill>
                  <a:prstDash val="solid"/>
                </a:ln>
                <a:solidFill>
                  <a:srgbClr val="FF0000"/>
                </a:solidFill>
                <a:effectLst>
                  <a:glow rad="139700">
                    <a:schemeClr val="tx1">
                      <a:alpha val="40000"/>
                    </a:schemeClr>
                  </a:glow>
                  <a:outerShdw blurRad="63500" dir="3600000" algn="tl" rotWithShape="0">
                    <a:srgbClr val="000000">
                      <a:alpha val="70000"/>
                    </a:srgbClr>
                  </a:outerShdw>
                  <a:reflection blurRad="6350" stA="50000" endA="300" endPos="50000" dist="29997" dir="5400000" sy="-100000" algn="bl" rotWithShape="0"/>
                </a:effectLst>
                <a:latin typeface="Cooper Black" pitchFamily="18" charset="0"/>
              </a:rPr>
              <a:t>TAZKIYAH DIRI UNTUK TETAMU ALLAH DALAM IBADAT HAJI</a:t>
            </a:r>
            <a:endParaRPr lang="en-US" sz="4800" dirty="0">
              <a:ln w="18415" cmpd="sng">
                <a:solidFill>
                  <a:schemeClr val="bg1"/>
                </a:solidFill>
                <a:prstDash val="solid"/>
              </a:ln>
              <a:solidFill>
                <a:srgbClr val="FF0000"/>
              </a:solidFill>
              <a:effectLst>
                <a:glow rad="139700">
                  <a:schemeClr val="tx1">
                    <a:alpha val="40000"/>
                  </a:schemeClr>
                </a:glow>
                <a:outerShdw blurRad="63500" dir="3600000" algn="tl" rotWithShape="0">
                  <a:srgbClr val="000000">
                    <a:alpha val="70000"/>
                  </a:srgbClr>
                </a:outerShdw>
                <a:reflection blurRad="6350" stA="50000" endA="300" endPos="50000" dist="29997" dir="5400000" sy="-100000" algn="bl" rotWithShape="0"/>
              </a:effectLst>
              <a:latin typeface="Cooper Black" pitchFamily="18" charset="0"/>
            </a:endParaRPr>
          </a:p>
        </p:txBody>
      </p:sp>
      <p:sp>
        <p:nvSpPr>
          <p:cNvPr id="6" name="Rectangle 5"/>
          <p:cNvSpPr/>
          <p:nvPr/>
        </p:nvSpPr>
        <p:spPr>
          <a:xfrm>
            <a:off x="3200400" y="2209800"/>
            <a:ext cx="3657600" cy="461665"/>
          </a:xfrm>
          <a:prstGeom prst="rect">
            <a:avLst/>
          </a:prstGeom>
          <a:noFill/>
          <a:scene3d>
            <a:camera prst="orthographicFront"/>
            <a:lightRig rig="threePt" dir="t"/>
          </a:scene3d>
        </p:spPr>
        <p:txBody>
          <a:bodyPr wrap="square" lIns="91440" tIns="45720" rIns="91440" bIns="45720">
            <a:spAutoFit/>
          </a:bodyPr>
          <a:lstStyle/>
          <a:p>
            <a:r>
              <a:rPr lang="en-US" sz="2400" b="1" u="sng" dirty="0" err="1" smtClean="0">
                <a:ln w="12700"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Khutbah</a:t>
            </a:r>
            <a:r>
              <a:rPr lang="en-US" sz="2400" b="1" u="sng" dirty="0" smtClean="0">
                <a:ln w="12700"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 Multimedia</a:t>
            </a:r>
            <a:endParaRPr lang="en-US" sz="2400" b="1" u="sng" dirty="0">
              <a:ln w="12700"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ppt_w</p:attrName>
                                        </p:attrNameLst>
                                      </p:cBhvr>
                                      <p:tavLst>
                                        <p:tav tm="0" fmla="#ppt_w*sin(2.5*pi*$)">
                                          <p:val>
                                            <p:fltVal val="0"/>
                                          </p:val>
                                        </p:tav>
                                        <p:tav tm="100000">
                                          <p:val>
                                            <p:fltVal val="1"/>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04930" y="112693"/>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lafaz</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talbiyah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membuktikan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menerima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pic>
        <p:nvPicPr>
          <p:cNvPr id="1026" name="Picture 2"/>
          <p:cNvPicPr>
            <a:picLocks noChangeAspect="1" noChangeArrowheads="1"/>
          </p:cNvPicPr>
          <p:nvPr/>
        </p:nvPicPr>
        <p:blipFill>
          <a:blip r:embed="rId3"/>
          <a:srcRect/>
          <a:stretch>
            <a:fillRect/>
          </a:stretch>
        </p:blipFill>
        <p:spPr bwMode="auto">
          <a:xfrm>
            <a:off x="3281362" y="2678596"/>
            <a:ext cx="2357438" cy="2198204"/>
          </a:xfrm>
          <a:prstGeom prst="ellipse">
            <a:avLst/>
          </a:prstGeom>
          <a:ln>
            <a:noFill/>
          </a:ln>
          <a:effectLst>
            <a:glow rad="101600">
              <a:schemeClr val="tx1">
                <a:alpha val="60000"/>
              </a:schemeClr>
            </a:glow>
            <a:softEdge rad="112500"/>
          </a:effectLst>
        </p:spPr>
      </p:pic>
      <p:sp>
        <p:nvSpPr>
          <p:cNvPr id="12" name="Curved Right Arrow 11"/>
          <p:cNvSpPr/>
          <p:nvPr/>
        </p:nvSpPr>
        <p:spPr>
          <a:xfrm rot="21403463">
            <a:off x="2191297" y="2011552"/>
            <a:ext cx="1112427" cy="1749552"/>
          </a:xfrm>
          <a:prstGeom prst="curvedRight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 name="Curved Right Arrow 12"/>
          <p:cNvSpPr/>
          <p:nvPr/>
        </p:nvSpPr>
        <p:spPr>
          <a:xfrm rot="21403463" flipV="1">
            <a:off x="2265833" y="3687754"/>
            <a:ext cx="1112427" cy="1993061"/>
          </a:xfrm>
          <a:prstGeom prst="curvedRight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 name="Curved Right Arrow 14"/>
          <p:cNvSpPr/>
          <p:nvPr/>
        </p:nvSpPr>
        <p:spPr>
          <a:xfrm rot="10357781">
            <a:off x="5594022" y="3797924"/>
            <a:ext cx="1112427" cy="1749552"/>
          </a:xfrm>
          <a:prstGeom prst="curvedRight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8" name="Curved Right Arrow 17"/>
          <p:cNvSpPr/>
          <p:nvPr/>
        </p:nvSpPr>
        <p:spPr>
          <a:xfrm rot="475071" flipH="1">
            <a:off x="5678184" y="2120146"/>
            <a:ext cx="1032058" cy="1749552"/>
          </a:xfrm>
          <a:prstGeom prst="curvedRight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4" name="Rounded Rectangle 13"/>
          <p:cNvSpPr/>
          <p:nvPr/>
        </p:nvSpPr>
        <p:spPr>
          <a:xfrm>
            <a:off x="4876800" y="5105400"/>
            <a:ext cx="3429000" cy="1143000"/>
          </a:xfrm>
          <a:prstGeom prst="roundRect">
            <a:avLst>
              <a:gd name="adj" fmla="val 11364"/>
            </a:avLst>
          </a:prstGeom>
          <a:solidFill>
            <a:srgbClr val="66003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KEPATUHAN </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143000" y="5105400"/>
            <a:ext cx="3429000" cy="1143000"/>
          </a:xfrm>
          <a:prstGeom prst="roundRect">
            <a:avLst>
              <a:gd name="adj" fmla="val 11364"/>
            </a:avLst>
          </a:prstGeom>
          <a:solidFill>
            <a:srgbClr val="66003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PENGABDIAN </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4800600" y="1295400"/>
            <a:ext cx="3429000" cy="1143000"/>
          </a:xfrm>
          <a:prstGeom prst="roundRect">
            <a:avLst>
              <a:gd name="adj" fmla="val 11364"/>
            </a:avLst>
          </a:prstGeom>
          <a:solidFill>
            <a:srgbClr val="66003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KETUNDUKAN </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990600" y="1371600"/>
            <a:ext cx="3429000" cy="1143000"/>
          </a:xfrm>
          <a:prstGeom prst="roundRect">
            <a:avLst>
              <a:gd name="adj" fmla="val 11364"/>
            </a:avLst>
          </a:prstGeom>
          <a:solidFill>
            <a:srgbClr val="66003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PENYERAHAN</a:t>
            </a:r>
          </a:p>
          <a:p>
            <a:pPr algn="ctr">
              <a:defRPr/>
            </a:pP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DIRI</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 y="138953"/>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Halangan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menyempurnakan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ditempuhi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ounded Rectangle 7"/>
          <p:cNvSpPr/>
          <p:nvPr/>
        </p:nvSpPr>
        <p:spPr>
          <a:xfrm>
            <a:off x="4953000" y="1981200"/>
            <a:ext cx="3962400" cy="3048000"/>
          </a:xfrm>
          <a:prstGeom prst="roundRect">
            <a:avLst>
              <a:gd name="adj" fmla="val 13018"/>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Pengertian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sebagai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hamba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Taala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akur</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segala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suruhan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cxnSp>
        <p:nvCxnSpPr>
          <p:cNvPr id="10" name="Elbow Connector 9"/>
          <p:cNvCxnSpPr/>
          <p:nvPr/>
        </p:nvCxnSpPr>
        <p:spPr>
          <a:xfrm rot="16200000" flipH="1">
            <a:off x="4191000" y="1752600"/>
            <a:ext cx="914400" cy="9144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4191000" y="2514600"/>
            <a:ext cx="914400" cy="9144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4114800" y="3657600"/>
            <a:ext cx="914400" cy="9144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114800" y="4419600"/>
            <a:ext cx="914400" cy="9144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81001" y="1447800"/>
            <a:ext cx="3899338" cy="990600"/>
          </a:xfrm>
          <a:prstGeom prst="roundRect">
            <a:avLst>
              <a:gd name="adj" fmla="val 50000"/>
            </a:avLst>
          </a:prstGeom>
          <a:solidFill>
            <a:srgbClr val="FF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Kesengsaraan</a:t>
            </a:r>
            <a:endParaRPr lang="en-US" sz="30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381000" y="2362200"/>
            <a:ext cx="4038600" cy="1066800"/>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Keresahan</a:t>
            </a:r>
            <a:endParaRPr lang="en-US" sz="30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304800" y="3352800"/>
            <a:ext cx="4038600" cy="1072179"/>
          </a:xfrm>
          <a:prstGeom prst="roundRect">
            <a:avLst>
              <a:gd name="adj" fmla="val 50000"/>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Kesusahan</a:t>
            </a:r>
            <a:endParaRPr lang="en-US" sz="30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381000" y="4370294"/>
            <a:ext cx="3966482" cy="990600"/>
          </a:xfrm>
          <a:prstGeom prst="roundRect">
            <a:avLst>
              <a:gd name="adj"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Kerumitan</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dll</a:t>
            </a:r>
            <a:endParaRPr lang="en-US" sz="30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0" y="3048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Ujian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dugaan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ounded Rectangle 14"/>
          <p:cNvSpPr/>
          <p:nvPr/>
        </p:nvSpPr>
        <p:spPr>
          <a:xfrm>
            <a:off x="228600" y="1524000"/>
            <a:ext cx="4191000" cy="99060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Melahirkan</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keinsafan</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diri</a:t>
            </a:r>
            <a:endParaRPr lang="en-US" sz="30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22" name="Rounded Rectangle 21"/>
          <p:cNvSpPr/>
          <p:nvPr/>
        </p:nvSpPr>
        <p:spPr>
          <a:xfrm>
            <a:off x="381000" y="3505200"/>
            <a:ext cx="3886200" cy="2743200"/>
          </a:xfrm>
          <a:prstGeom prst="roundRect">
            <a:avLst>
              <a:gd name="adj" fmla="val 15141"/>
            </a:avLst>
          </a:prstGeom>
          <a:solidFill>
            <a:srgbClr val="FF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Umat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Islam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tidak</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boleh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endah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segala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perintah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23" name="Rounded Rectangle 22"/>
          <p:cNvSpPr/>
          <p:nvPr/>
        </p:nvSpPr>
        <p:spPr>
          <a:xfrm>
            <a:off x="4648200" y="2286000"/>
            <a:ext cx="4191000" cy="2590800"/>
          </a:xfrm>
          <a:prstGeom prst="roundRect">
            <a:avLst>
              <a:gd name="adj" fmla="val 19735"/>
            </a:avLst>
          </a:prstGeom>
          <a:solidFill>
            <a:srgbClr val="66003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Walau</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pun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menyukai</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sebaliknya</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menguntungkan</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 </a:t>
            </a:r>
            <a:r>
              <a:rPr lang="en-US" sz="3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merugikan</a:t>
            </a:r>
            <a:r>
              <a:rPr lang="en-US" sz="3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30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6" name="Down Arrow 15"/>
          <p:cNvSpPr/>
          <p:nvPr/>
        </p:nvSpPr>
        <p:spPr>
          <a:xfrm>
            <a:off x="1524000" y="2590800"/>
            <a:ext cx="1219200"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3973693">
            <a:off x="4191775" y="4480678"/>
            <a:ext cx="1219200"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7" y="112059"/>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penyempurnaan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ikhlas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ounded Rectangle 6"/>
          <p:cNvSpPr/>
          <p:nvPr/>
        </p:nvSpPr>
        <p:spPr>
          <a:xfrm>
            <a:off x="914400" y="1371600"/>
            <a:ext cx="7467600" cy="1143000"/>
          </a:xfrm>
          <a:prstGeom prst="roundRect">
            <a:avLst>
              <a:gd name="adj" fmla="val 40588"/>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Mengenali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erti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3600" dirty="0" smtClean="0">
                <a:ln w="12700">
                  <a:solidFill>
                    <a:schemeClr val="tx1"/>
                  </a:solidFill>
                </a:ln>
                <a:solidFill>
                  <a:srgbClr val="FF0000"/>
                </a:solidFill>
                <a:effectLst>
                  <a:glow rad="101600">
                    <a:schemeClr val="tx1">
                      <a:alpha val="60000"/>
                    </a:schemeClr>
                  </a:glow>
                </a:effectLst>
                <a:latin typeface="Arial Black" pitchFamily="34" charset="0"/>
                <a:cs typeface="Arial" charset="0"/>
              </a:rPr>
              <a:t>PERSAMAAN &amp; KEADILAN.</a:t>
            </a:r>
            <a:endParaRPr lang="en-US" sz="36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ounded Rectangle 7"/>
          <p:cNvSpPr/>
          <p:nvPr/>
        </p:nvSpPr>
        <p:spPr>
          <a:xfrm>
            <a:off x="914400" y="4572000"/>
            <a:ext cx="5410200" cy="1752600"/>
          </a:xfrm>
          <a:prstGeom prst="roundRect">
            <a:avLst>
              <a:gd name="adj" fmla="val 5972"/>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Dilayan</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Sama</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Rata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Adil</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oleh</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32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Curved Down Arrow 9"/>
          <p:cNvSpPr/>
          <p:nvPr/>
        </p:nvSpPr>
        <p:spPr>
          <a:xfrm rot="3383852">
            <a:off x="5133006" y="3659999"/>
            <a:ext cx="2506848" cy="1593355"/>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81000" y="3200400"/>
            <a:ext cx="8305800" cy="9906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Mekah</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umat</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Islam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akan</a:t>
            </a:r>
            <a:endParaRPr lang="en-US" sz="32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514" y="152400"/>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pelaksanaan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ikhlas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merasai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bahawa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Double Wave 7"/>
          <p:cNvSpPr/>
          <p:nvPr/>
        </p:nvSpPr>
        <p:spPr>
          <a:xfrm>
            <a:off x="533400" y="1143000"/>
            <a:ext cx="3276600" cy="990600"/>
          </a:xfrm>
          <a:prstGeom prst="doubleWave">
            <a:avLst>
              <a:gd name="adj1" fmla="val 7582"/>
              <a:gd name="adj2" fmla="val 589"/>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ALLAH</a:t>
            </a:r>
            <a:endParaRPr lang="en-US" sz="2800" dirty="0"/>
          </a:p>
        </p:txBody>
      </p:sp>
      <p:sp>
        <p:nvSpPr>
          <p:cNvPr id="9" name="Double Wave 8"/>
          <p:cNvSpPr/>
          <p:nvPr/>
        </p:nvSpPr>
        <p:spPr>
          <a:xfrm>
            <a:off x="381000" y="2205318"/>
            <a:ext cx="3505200" cy="1066800"/>
          </a:xfrm>
          <a:prstGeom prst="doubleWave">
            <a:avLst>
              <a:gd name="adj1" fmla="val 7582"/>
              <a:gd name="adj2" fmla="val 589"/>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MUHAMMAD S.A.W</a:t>
            </a:r>
            <a:endParaRPr lang="en-US" sz="2800" dirty="0"/>
          </a:p>
        </p:txBody>
      </p:sp>
      <p:sp>
        <p:nvSpPr>
          <p:cNvPr id="11" name="Rounded Rectangle 10"/>
          <p:cNvSpPr/>
          <p:nvPr/>
        </p:nvSpPr>
        <p:spPr>
          <a:xfrm>
            <a:off x="4572000" y="1295400"/>
            <a:ext cx="4191000" cy="6858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Tuhan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mereka</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2" name="Rounded Rectangle 11"/>
          <p:cNvSpPr/>
          <p:nvPr/>
        </p:nvSpPr>
        <p:spPr>
          <a:xfrm>
            <a:off x="4572000" y="2433918"/>
            <a:ext cx="4191000" cy="6858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Nabi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mereka</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3" name="Double Wave 12"/>
          <p:cNvSpPr/>
          <p:nvPr/>
        </p:nvSpPr>
        <p:spPr>
          <a:xfrm>
            <a:off x="519953" y="3352800"/>
            <a:ext cx="3276600" cy="990600"/>
          </a:xfrm>
          <a:prstGeom prst="doubleWave">
            <a:avLst>
              <a:gd name="adj1" fmla="val 7582"/>
              <a:gd name="adj2" fmla="val 589"/>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ISLAM</a:t>
            </a:r>
            <a:endParaRPr lang="en-US" sz="2800" dirty="0"/>
          </a:p>
        </p:txBody>
      </p:sp>
      <p:sp>
        <p:nvSpPr>
          <p:cNvPr id="14" name="Rounded Rectangle 13"/>
          <p:cNvSpPr/>
          <p:nvPr/>
        </p:nvSpPr>
        <p:spPr>
          <a:xfrm>
            <a:off x="4598894" y="3505200"/>
            <a:ext cx="4191000" cy="6858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Syariat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mereka</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5" name="Double Wave 14"/>
          <p:cNvSpPr/>
          <p:nvPr/>
        </p:nvSpPr>
        <p:spPr>
          <a:xfrm>
            <a:off x="493059" y="4495800"/>
            <a:ext cx="3276600" cy="990600"/>
          </a:xfrm>
          <a:prstGeom prst="doubleWave">
            <a:avLst>
              <a:gd name="adj1" fmla="val 7582"/>
              <a:gd name="adj2" fmla="val 589"/>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AL-QURAN &amp; HADITH</a:t>
            </a:r>
            <a:endParaRPr lang="en-US" sz="2800" dirty="0"/>
          </a:p>
        </p:txBody>
      </p:sp>
      <p:sp>
        <p:nvSpPr>
          <p:cNvPr id="16" name="Rounded Rectangle 15"/>
          <p:cNvSpPr/>
          <p:nvPr/>
        </p:nvSpPr>
        <p:spPr>
          <a:xfrm>
            <a:off x="4572000" y="4648200"/>
            <a:ext cx="4191000" cy="6858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Panduan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mereka</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7" name="Double Wave 16"/>
          <p:cNvSpPr/>
          <p:nvPr/>
        </p:nvSpPr>
        <p:spPr>
          <a:xfrm>
            <a:off x="533400" y="5562600"/>
            <a:ext cx="3276600" cy="990600"/>
          </a:xfrm>
          <a:prstGeom prst="doubleWave">
            <a:avLst>
              <a:gd name="adj1" fmla="val 7582"/>
              <a:gd name="adj2" fmla="val 589"/>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ZIKIR &amp; DOA</a:t>
            </a:r>
            <a:endParaRPr lang="en-US" sz="2800" dirty="0"/>
          </a:p>
        </p:txBody>
      </p:sp>
      <p:sp>
        <p:nvSpPr>
          <p:cNvPr id="18" name="Rounded Rectangle 17"/>
          <p:cNvSpPr/>
          <p:nvPr/>
        </p:nvSpPr>
        <p:spPr>
          <a:xfrm>
            <a:off x="4612341" y="5715000"/>
            <a:ext cx="4191000" cy="6858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Percakapan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mereka</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9" name="Down Arrow 18"/>
          <p:cNvSpPr/>
          <p:nvPr/>
        </p:nvSpPr>
        <p:spPr>
          <a:xfrm rot="14484335">
            <a:off x="3827659" y="1169353"/>
            <a:ext cx="749937"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4484335">
            <a:off x="3896981" y="2356986"/>
            <a:ext cx="749937"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4484335">
            <a:off x="3820782" y="3499987"/>
            <a:ext cx="749937"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4484335">
            <a:off x="3820782" y="4642988"/>
            <a:ext cx="749937"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4484335">
            <a:off x="3820782" y="5796413"/>
            <a:ext cx="749937" cy="990600"/>
          </a:xfrm>
          <a:prstGeom prst="downArrow">
            <a:avLst>
              <a:gd name="adj1" fmla="val 50000"/>
              <a:gd name="adj2" fmla="val 59742"/>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41"/>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ikhlas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76200" y="3048000"/>
            <a:ext cx="3733800" cy="1676400"/>
          </a:xfrm>
          <a:prstGeom prst="roundRect">
            <a:avLst>
              <a:gd name="adj" fmla="val 5000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Pemimpin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rakyat</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urved Down Arrow 6"/>
          <p:cNvSpPr/>
          <p:nvPr/>
        </p:nvSpPr>
        <p:spPr>
          <a:xfrm rot="6053011">
            <a:off x="3153609" y="2725716"/>
            <a:ext cx="1764315" cy="1051726"/>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419600" y="4953000"/>
            <a:ext cx="3962400" cy="1600200"/>
          </a:xfrm>
          <a:prstGeom prst="roundRect">
            <a:avLst>
              <a:gd name="adj" fmla="val 5000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Ketua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bawahan</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Rounded Rectangle 9"/>
          <p:cNvSpPr/>
          <p:nvPr/>
        </p:nvSpPr>
        <p:spPr>
          <a:xfrm>
            <a:off x="4648200" y="3048000"/>
            <a:ext cx="3962400" cy="1600200"/>
          </a:xfrm>
          <a:prstGeom prst="roundRect">
            <a:avLst>
              <a:gd name="adj" fmla="val 5000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Yang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kaya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miskin</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1" name="Curved Down Arrow 10"/>
          <p:cNvSpPr/>
          <p:nvPr/>
        </p:nvSpPr>
        <p:spPr>
          <a:xfrm rot="4639298">
            <a:off x="6397800" y="3282035"/>
            <a:ext cx="3711383" cy="1145932"/>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uble Wave 3"/>
          <p:cNvSpPr/>
          <p:nvPr/>
        </p:nvSpPr>
        <p:spPr>
          <a:xfrm>
            <a:off x="609600" y="1295400"/>
            <a:ext cx="7924800" cy="1524000"/>
          </a:xfrm>
          <a:prstGeom prst="doubleWave">
            <a:avLst>
              <a:gd name="adj1" fmla="val 7582"/>
              <a:gd name="adj2" fmla="val 589"/>
            </a:avLst>
          </a:prstGeom>
          <a:solidFill>
            <a:srgbClr val="800000"/>
          </a:soli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Melahirkan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SIKAP BERTANGGUNGJAWAB</a:t>
            </a:r>
            <a:endParaRPr lang="en-US" sz="2800" dirty="0"/>
          </a:p>
        </p:txBody>
      </p:sp>
      <p:sp>
        <p:nvSpPr>
          <p:cNvPr id="9" name="Curved Down Arrow 8"/>
          <p:cNvSpPr/>
          <p:nvPr/>
        </p:nvSpPr>
        <p:spPr>
          <a:xfrm rot="4639298">
            <a:off x="7263466" y="2316943"/>
            <a:ext cx="2542297" cy="1145932"/>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53425"/>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juga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mengajarkan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erti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381000" y="1600200"/>
            <a:ext cx="8077200" cy="762000"/>
          </a:xfrm>
          <a:prstGeom prst="roundRect">
            <a:avLst>
              <a:gd name="adj" fmla="val 2377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KEBEBASAN &amp; KEMERDEKAAN</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4" name="Rounded Rectangle 3"/>
          <p:cNvSpPr/>
          <p:nvPr/>
        </p:nvSpPr>
        <p:spPr>
          <a:xfrm>
            <a:off x="914400" y="2743200"/>
            <a:ext cx="6629400" cy="1143000"/>
          </a:xfrm>
          <a:prstGeom prst="roundRect">
            <a:avLst>
              <a:gd name="adj" fmla="val 50000"/>
            </a:avLst>
          </a:prstGeom>
          <a:solidFill>
            <a:srgbClr val="FF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Merasai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nikmat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bukan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hamba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manusia</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Striped Right Arrow 4"/>
          <p:cNvSpPr/>
          <p:nvPr/>
        </p:nvSpPr>
        <p:spPr>
          <a:xfrm rot="7025191">
            <a:off x="7118375" y="2200593"/>
            <a:ext cx="1192084" cy="1143000"/>
          </a:xfrm>
          <a:prstGeom prst="stripedRightArrow">
            <a:avLst>
              <a:gd name="adj1" fmla="val 50000"/>
              <a:gd name="adj2" fmla="val 62247"/>
            </a:avLst>
          </a:prstGeom>
          <a:solidFill>
            <a:srgbClr val="FFFF00"/>
          </a:solidFill>
          <a:ln w="1905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4800" y="4343400"/>
            <a:ext cx="8001000" cy="1371600"/>
          </a:xfrm>
          <a:prstGeom prst="roundRect">
            <a:avLst>
              <a:gd name="adj" fmla="val 16442"/>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Hanya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Milik</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 (KHALIQ)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sahaja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akan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mengikut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setiap</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perintahNYA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Striped Right Arrow 6"/>
          <p:cNvSpPr/>
          <p:nvPr/>
        </p:nvSpPr>
        <p:spPr>
          <a:xfrm rot="7025191">
            <a:off x="7575575" y="3572192"/>
            <a:ext cx="1192084" cy="1143000"/>
          </a:xfrm>
          <a:prstGeom prst="stripedRightArrow">
            <a:avLst>
              <a:gd name="adj1" fmla="val 50000"/>
              <a:gd name="adj2" fmla="val 62247"/>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112059"/>
            <a:ext cx="84582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berlaku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Timur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Tengah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ounded Rectangle 7"/>
          <p:cNvSpPr/>
          <p:nvPr/>
        </p:nvSpPr>
        <p:spPr>
          <a:xfrm>
            <a:off x="762000" y="3581400"/>
            <a:ext cx="6934200" cy="1828800"/>
          </a:xfrm>
          <a:prstGeom prst="roundRect">
            <a:avLst>
              <a:gd name="adj" fmla="val 23771"/>
            </a:avLst>
          </a:prstGeom>
          <a:solidFill>
            <a:srgbClr val="7030A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tahun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70an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umat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Islam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dikuasai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oleh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sekutu</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Amerika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Kapitalis</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Rusia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Sosiolis</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Curved Down Arrow 9"/>
          <p:cNvSpPr/>
          <p:nvPr/>
        </p:nvSpPr>
        <p:spPr>
          <a:xfrm rot="5075055">
            <a:off x="6600093" y="2718889"/>
            <a:ext cx="2630010" cy="1262003"/>
          </a:xfrm>
          <a:prstGeom prst="curved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381000" y="1295400"/>
            <a:ext cx="7696200" cy="1600200"/>
          </a:xfrm>
          <a:prstGeom prst="roundRect">
            <a:avLst>
              <a:gd name="adj" fmla="val 2377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Mereka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belum</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bebas</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merdeka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tetapi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masih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dicengkam</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tunduk</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Yahudi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25506"/>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tarbiyah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penyempurnaan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rot="21114632">
            <a:off x="513302" y="3374892"/>
            <a:ext cx="7991376" cy="1362447"/>
          </a:xfrm>
          <a:prstGeom prst="roundRect">
            <a:avLst>
              <a:gd name="adj" fmla="val 23771"/>
            </a:avLst>
          </a:prstGeom>
          <a:solidFill>
            <a:srgbClr val="660066"/>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Perhimpunan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Mekah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berbagai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jenis</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manusia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dugaan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ragam</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urved Down Arrow 6"/>
          <p:cNvSpPr/>
          <p:nvPr/>
        </p:nvSpPr>
        <p:spPr>
          <a:xfrm rot="1242788">
            <a:off x="3719951" y="1224619"/>
            <a:ext cx="2935940" cy="1750896"/>
          </a:xfrm>
          <a:prstGeom prst="curvedDown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533400" y="1447800"/>
            <a:ext cx="4495800" cy="1143000"/>
          </a:xfrm>
          <a:prstGeom prst="roundRect">
            <a:avLst>
              <a:gd name="adj" fmla="val 2377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6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KESABARAN</a:t>
            </a:r>
            <a:endParaRPr lang="en-US" sz="36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ounded Rectangle 8"/>
          <p:cNvSpPr/>
          <p:nvPr/>
        </p:nvSpPr>
        <p:spPr>
          <a:xfrm rot="21114632">
            <a:off x="817348" y="4898944"/>
            <a:ext cx="7991376" cy="1351725"/>
          </a:xfrm>
          <a:prstGeom prst="roundRect">
            <a:avLst>
              <a:gd name="adj" fmla="val 23771"/>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SABAR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iaitu</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menahan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kata-kata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lafazan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perbuatan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buruk</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ketika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berlakunya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dugaan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  </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 y="3911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152400" y="3846493"/>
            <a:ext cx="8915400" cy="1077218"/>
          </a:xfrm>
          <a:prstGeom prst="rect">
            <a:avLst/>
          </a:prstGeom>
          <a:solidFill>
            <a:srgbClr val="00B0F0">
              <a:alpha val="34000"/>
            </a:srgbClr>
          </a:solidFill>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haji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mabrur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dibalas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melainkan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syurga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04800" y="1981200"/>
            <a:ext cx="8494633" cy="1015663"/>
          </a:xfrm>
          <a:prstGeom prst="rect">
            <a:avLst/>
          </a:prstGeom>
          <a:solidFill>
            <a:srgbClr val="00B0F0">
              <a:alpha val="37000"/>
            </a:srgbClr>
          </a:solidFill>
        </p:spPr>
        <p:txBody>
          <a:bodyPr wrap="none">
            <a:spAutoFit/>
          </a:bodyPr>
          <a:lstStyle/>
          <a:p>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الْحَجُّ الْمَبْرُوْرَ لَيْسَ لَهُ جَزَاءٌ إِلاَّ الْجَنَّةَ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009031"/>
            <a:ext cx="9144000" cy="2400657"/>
          </a:xfrm>
          <a:prstGeom prst="rect">
            <a:avLst/>
          </a:prstGeom>
          <a:solidFill>
            <a:schemeClr val="accent2">
              <a:lumMod val="50000"/>
              <a:alpha val="27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5" name="TextBox 4"/>
          <p:cNvSpPr txBox="1"/>
          <p:nvPr/>
        </p:nvSpPr>
        <p:spPr>
          <a:xfrm>
            <a:off x="285720"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6" name="Rectangle 5"/>
          <p:cNvSpPr/>
          <p:nvPr/>
        </p:nvSpPr>
        <p:spPr>
          <a:xfrm>
            <a:off x="728610" y="3911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 y="284202"/>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sebalik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Mabrur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914400" y="2590800"/>
            <a:ext cx="7391400" cy="1164782"/>
          </a:xfrm>
          <a:prstGeom prst="roundRect">
            <a:avLst>
              <a:gd name="adj" fmla="val 0"/>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Hati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ikhlas</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sumber</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halal</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Down Arrow 6"/>
          <p:cNvSpPr/>
          <p:nvPr/>
        </p:nvSpPr>
        <p:spPr>
          <a:xfrm rot="19949611">
            <a:off x="822644" y="1312974"/>
            <a:ext cx="1109068" cy="1524000"/>
          </a:xfrm>
          <a:prstGeom prst="downArrow">
            <a:avLst/>
          </a:prstGeom>
          <a:solidFill>
            <a:srgbClr val="FFC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609600" y="4800600"/>
            <a:ext cx="7391400" cy="1164782"/>
          </a:xfrm>
          <a:prstGeom prst="roundRect">
            <a:avLst>
              <a:gd name="adj" fmla="val 0"/>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a:ln w="571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Dapat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menghasilkan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haji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sebagai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pusat</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pentarbiyah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diri</a:t>
            </a:r>
            <a:endParaRPr lang="en-US" sz="28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Down Arrow 8"/>
          <p:cNvSpPr/>
          <p:nvPr/>
        </p:nvSpPr>
        <p:spPr>
          <a:xfrm rot="19949611">
            <a:off x="517844" y="3522774"/>
            <a:ext cx="1109068" cy="1524000"/>
          </a:xfrm>
          <a:prstGeom prst="downArrow">
            <a:avLst/>
          </a:prstGeom>
          <a:solidFill>
            <a:srgbClr val="FFC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 y="152400"/>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Imran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96 – 97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28600" y="1295400"/>
            <a:ext cx="8686800" cy="4247317"/>
          </a:xfrm>
          <a:prstGeom prst="rect">
            <a:avLst/>
          </a:prstGeom>
          <a:solidFill>
            <a:srgbClr val="00B0F0">
              <a:alpha val="43000"/>
            </a:srgb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أَوَّلَ بَيْتٍ وُضِعَ لِلنَّاسِ لَلَّذِي بِبَكَّةَ مُبَارَكًا وَهُدًى لِّلْعَالَمِينَ</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فِيهِ آيَاتٌ بَيِّـنَاتٌ مَّقَامُ إِبْرَاهِيمَ وَمَن دَخَلَهُ كَانَ آمِنًا وَلِلّهِ عَلَى النَّاسِ حِجُّ الْبَيْتِ مَنِ اسْتَطَاعَ إِلَيْهِ سَبِيلاً وَمَن كَفَرَ فَإِنَّ الله غَنِيٌّ عَنِ الْعَالَمِينَ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 y="3149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28600" y="1143000"/>
            <a:ext cx="8686800" cy="5632311"/>
          </a:xfrm>
          <a:prstGeom prst="rect">
            <a:avLst/>
          </a:prstGeom>
          <a:solidFill>
            <a:srgbClr val="00B0F0">
              <a:alpha val="43000"/>
            </a:srgbClr>
          </a:solidFill>
        </p:spPr>
        <p:txBody>
          <a:bodyPr wrap="square">
            <a:spAutoFit/>
          </a:bodyPr>
          <a:lstStyle/>
          <a:p>
            <a:pPr algn="ctr"/>
            <a:r>
              <a:rPr lang="ms-MY" sz="2400" dirty="0" smtClean="0">
                <a:ln>
                  <a:solidFill>
                    <a:sysClr val="windowText" lastClr="000000"/>
                  </a:solidFill>
                </a:ln>
                <a:solidFill>
                  <a:srgbClr val="FFFF00"/>
                </a:solidFill>
                <a:effectLst>
                  <a:glow rad="101600">
                    <a:schemeClr val="tx1">
                      <a:alpha val="60000"/>
                    </a:schemeClr>
                  </a:glow>
                </a:effectLst>
                <a:latin typeface="Arial Black" pitchFamily="34" charset="0"/>
              </a:rPr>
              <a:t>Sesungguhnya Rumah Ibadat yang mula-mula dibina untuk manusia (beribadat kepada Tuhannya) ialah Baitullah yang di Mekah, yang berkat dan (dijadikan) petunjuk hidayah bagi umat manusia. Di situ ada tanda-tanda keterangan yang nyata (yang menunjukkan kemuliaannya; diantaranya ialah) Makam Nabi Ibrahim. Dan sesiapa yang masuk ke dalamnya, aman tenteramlah dia. Dan Allah mewajibkan manusia mengerjakan ibadat Haji dengan mengunjungi Baitullah, iaitu sesiapa yang mampu sampai kepadanya. Dan sesiapa yang kufur (ingkarkan kewajipan ibadat haji itu), maka sesungguhnya Allah Maha Kaya (tidak berhajatkan sesuatu pun) dari sekalian makhluk</a:t>
            </a:r>
            <a:endParaRPr lang="ms-MY" sz="2400" b="1" dirty="0">
              <a:ln>
                <a:solidFill>
                  <a:sysClr val="windowText" lastClr="000000"/>
                </a:solidFill>
              </a:ln>
              <a:solidFill>
                <a:srgbClr val="FFFF00"/>
              </a:solidFill>
              <a:effectLst>
                <a:glow rad="101600">
                  <a:schemeClr val="tx1">
                    <a:alpha val="60000"/>
                  </a:schemeClr>
                </a:glow>
              </a:effectLst>
              <a:latin typeface="Arial Black"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7626"/>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3" name="Rectangle 2"/>
          <p:cNvSpPr/>
          <p:nvPr/>
        </p:nvSpPr>
        <p:spPr>
          <a:xfrm>
            <a:off x="0" y="1704948"/>
            <a:ext cx="9144000" cy="2215991"/>
          </a:xfrm>
          <a:prstGeom prst="rect">
            <a:avLst/>
          </a:prstGeom>
          <a:solidFill>
            <a:srgbClr val="0070C0">
              <a:alpha val="22000"/>
            </a:srgb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4" name="TextBox 3"/>
          <p:cNvSpPr txBox="1"/>
          <p:nvPr/>
        </p:nvSpPr>
        <p:spPr>
          <a:xfrm>
            <a:off x="428596" y="4116050"/>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00877"/>
            <a:ext cx="9144000" cy="1938992"/>
          </a:xfrm>
          <a:prstGeom prst="rect">
            <a:avLst/>
          </a:prstGeom>
          <a:solidFill>
            <a:srgbClr val="0070C0">
              <a:alpha val="41000"/>
            </a:srgb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3" name="Rectangle 2"/>
          <p:cNvSpPr/>
          <p:nvPr/>
        </p:nvSpPr>
        <p:spPr>
          <a:xfrm>
            <a:off x="714348" y="301026"/>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10000"/>
            <a:ext cx="9144000"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6640" y="1605677"/>
            <a:ext cx="8572560" cy="1569660"/>
          </a:xfrm>
          <a:prstGeom prst="rect">
            <a:avLst/>
          </a:prstGeom>
          <a:solidFill>
            <a:schemeClr val="accent5">
              <a:lumMod val="60000"/>
              <a:lumOff val="40000"/>
              <a:alpha val="50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وَمَوْلاَنَا مُحَمَّدٍ وَعَلَى آلِهِ وَصَحْبِهِ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77862"/>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533400" y="3620631"/>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4810" y="3296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1493579"/>
            <a:ext cx="9144000" cy="2123658"/>
          </a:xfrm>
          <a:prstGeom prst="rect">
            <a:avLst/>
          </a:prstGeom>
          <a:solidFill>
            <a:srgbClr val="0070C0">
              <a:alpha val="15000"/>
            </a:srgbClr>
          </a:solidFill>
        </p:spPr>
        <p:txBody>
          <a:bodyPr wrap="square">
            <a:spAutoFit/>
          </a:bodyPr>
          <a:lstStyle/>
          <a:p>
            <a:pPr algn="ctr" rtl="1"/>
            <a:r>
              <a:rPr lang="ar-SA" sz="6600" b="1" dirty="0" smtClean="0">
                <a:solidFill>
                  <a:srgbClr val="FFFF00"/>
                </a:solidFill>
                <a:effectLst>
                  <a:glow rad="101600">
                    <a:schemeClr val="tx1">
                      <a:alpha val="60000"/>
                    </a:schemeClr>
                  </a:glow>
                </a:effectLst>
                <a:cs typeface="Traditional Arabic" pitchFamily="2" charset="-78"/>
              </a:rPr>
              <a:t>فَيَا أَيُّهَا النَّاسَ، اتَّقُوْا رَبَّكُمْ عَزَّ وَجَلَّ وَأَطِيْعُوْهُ لَعَلَّكُمْ تُفْلِحُوْنَ</a:t>
            </a:r>
            <a:endParaRPr lang="ms-MY" sz="6600" b="1" dirty="0">
              <a:ln>
                <a:solidFill>
                  <a:srgbClr val="FFC000"/>
                </a:solidFill>
              </a:ln>
              <a:solidFill>
                <a:srgbClr val="FFFF00"/>
              </a:solidFill>
              <a:effectLst>
                <a:glow rad="101600">
                  <a:schemeClr val="tx1">
                    <a:alpha val="60000"/>
                  </a:schemeClr>
                </a:glow>
              </a:effectLst>
              <a:latin typeface="Traditional Arabic" pitchFamily="18" charset="-78"/>
              <a:cs typeface="Traditional Arabic" pitchFamily="2" charset="-78"/>
            </a:endParaRPr>
          </a:p>
        </p:txBody>
      </p:sp>
      <p:sp>
        <p:nvSpPr>
          <p:cNvPr id="6" name="TextBox 5"/>
          <p:cNvSpPr txBox="1"/>
          <p:nvPr/>
        </p:nvSpPr>
        <p:spPr>
          <a:xfrm>
            <a:off x="0" y="3846255"/>
            <a:ext cx="9144000" cy="2062103"/>
          </a:xfrm>
          <a:prstGeom prst="rect">
            <a:avLst/>
          </a:prstGeom>
          <a:noFill/>
          <a:ln w="9525">
            <a:noFill/>
          </a:ln>
        </p:spPr>
        <p:txBody>
          <a:bodyPr wrap="square">
            <a:spAutoFit/>
          </a:bodyPr>
          <a:lstStyle/>
          <a:p>
            <a:pPr algn="ctr" fontAlgn="auto">
              <a:spcBef>
                <a:spcPts val="0"/>
              </a:spcBef>
              <a:spcAft>
                <a:spcPts val="0"/>
              </a:spcAft>
              <a:defRPr/>
            </a:pP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manusia</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Agong</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taatilah</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moga</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beroleh</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kejayaan</a:t>
            </a:r>
            <a:r>
              <a:rPr lang="en-US" sz="3200" dirty="0" smtClean="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dirty="0">
              <a:ln w="6350"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43108" y="228600"/>
            <a:ext cx="4419600" cy="646331"/>
          </a:xfrm>
          <a:prstGeom prst="rect">
            <a:avLst/>
          </a:prstGeom>
          <a:noFill/>
        </p:spPr>
        <p:txBody>
          <a:bodyPr>
            <a:spAutoFit/>
          </a:bodyPr>
          <a:lstStyle/>
          <a:p>
            <a:pPr algn="ctr" fontAlgn="auto">
              <a:spcBef>
                <a:spcPts val="0"/>
              </a:spcBef>
              <a:spcAft>
                <a:spcPts val="0"/>
              </a:spcAft>
              <a:defRPr/>
            </a:pPr>
            <a:r>
              <a:rPr lang="en-US" sz="36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Seruan</a:t>
            </a:r>
            <a:r>
              <a:rPr lang="en-US" sz="36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p>
        </p:txBody>
      </p:sp>
      <p:sp>
        <p:nvSpPr>
          <p:cNvPr id="7" name="Round Diagonal Corner Rectangle 6"/>
          <p:cNvSpPr/>
          <p:nvPr/>
        </p:nvSpPr>
        <p:spPr>
          <a:xfrm>
            <a:off x="990600" y="4648200"/>
            <a:ext cx="6858000" cy="1676400"/>
          </a:xfrm>
          <a:prstGeom prst="round2DiagRect">
            <a:avLst>
              <a:gd name="adj1" fmla="val 34929"/>
              <a:gd name="adj2" fmla="val 0"/>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Insyaallah</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mendapat</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kebahagiaan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orang</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bertakwa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Curved Down Arrow 9"/>
          <p:cNvSpPr/>
          <p:nvPr/>
        </p:nvSpPr>
        <p:spPr>
          <a:xfrm rot="6326797">
            <a:off x="7147623" y="4076586"/>
            <a:ext cx="2169292" cy="1292374"/>
          </a:xfrm>
          <a:prstGeom prst="curvedDown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 Diagonal Corner Rectangle 5"/>
          <p:cNvSpPr/>
          <p:nvPr/>
        </p:nvSpPr>
        <p:spPr>
          <a:xfrm>
            <a:off x="4419600" y="2057400"/>
            <a:ext cx="4114800" cy="1981200"/>
          </a:xfrm>
          <a:prstGeom prst="round2DiagRect">
            <a:avLst>
              <a:gd name="adj1" fmla="val 34929"/>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Curved Down Arrow 8"/>
          <p:cNvSpPr/>
          <p:nvPr/>
        </p:nvSpPr>
        <p:spPr>
          <a:xfrm rot="1242788">
            <a:off x="3140015" y="1027660"/>
            <a:ext cx="2169292" cy="1292374"/>
          </a:xfrm>
          <a:prstGeom prst="curvedDown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 Diagonal Corner Rectangle 7"/>
          <p:cNvSpPr/>
          <p:nvPr/>
        </p:nvSpPr>
        <p:spPr>
          <a:xfrm>
            <a:off x="381000" y="1295400"/>
            <a:ext cx="3429000" cy="2133600"/>
          </a:xfrm>
          <a:prstGeom prst="round2DiagRect">
            <a:avLst>
              <a:gd name="adj1" fmla="val 19100"/>
              <a:gd name="adj2" fmla="val 0"/>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Marilah</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meneruskan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ketakwaan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715631"/>
            <a:ext cx="9144000" cy="1754326"/>
          </a:xfrm>
          <a:prstGeom prst="rect">
            <a:avLst/>
          </a:prstGeom>
          <a:solidFill>
            <a:srgbClr val="CC3300">
              <a:alpha val="37000"/>
            </a:srgbClr>
          </a:solid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endParaRPr lang="ms-MY" sz="48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3" name="Rectangle 2"/>
          <p:cNvSpPr/>
          <p:nvPr/>
        </p:nvSpPr>
        <p:spPr>
          <a:xfrm>
            <a:off x="714348" y="34426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682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00" y="381000"/>
            <a:ext cx="9144000" cy="523220"/>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Kesimpulan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ound Diagonal Corner Rectangle 3"/>
          <p:cNvSpPr/>
          <p:nvPr/>
        </p:nvSpPr>
        <p:spPr>
          <a:xfrm>
            <a:off x="152400" y="1828800"/>
            <a:ext cx="8763000" cy="1143000"/>
          </a:xfrm>
          <a:prstGeom prst="round2DiagRect">
            <a:avLst>
              <a:gd name="adj1" fmla="val 38577"/>
              <a:gd name="adj2" fmla="val 0"/>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Beriltizam</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ajaran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agar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menjadi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manusia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bertanggungjawab</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533400" y="3886200"/>
            <a:ext cx="8396318" cy="2209800"/>
          </a:xfrm>
          <a:prstGeom prst="round2DiagRect">
            <a:avLst>
              <a:gd name="adj1" fmla="val 38577"/>
              <a:gd name="adj2" fmla="val 0"/>
            </a:avLst>
          </a:prstGeom>
          <a:solidFill>
            <a:srgbClr val="CC33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Tanggungjawab</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disempurnakan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oleh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suami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isteri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anak-anak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dapat</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membentuk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keluarga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harmoni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mengikut</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syariat</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ight Arrow 5"/>
          <p:cNvSpPr/>
          <p:nvPr/>
        </p:nvSpPr>
        <p:spPr>
          <a:xfrm rot="1542561">
            <a:off x="313145" y="1411233"/>
            <a:ext cx="745810" cy="838200"/>
          </a:xfrm>
          <a:prstGeom prst="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ight Arrow 7"/>
          <p:cNvSpPr/>
          <p:nvPr/>
        </p:nvSpPr>
        <p:spPr>
          <a:xfrm rot="1542561">
            <a:off x="373492" y="3396881"/>
            <a:ext cx="745810" cy="838200"/>
          </a:xfrm>
          <a:prstGeom prst="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14980"/>
            <a:ext cx="8458200" cy="523220"/>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Kemajuan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dunia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yang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menakutkan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6" name="Curved Down Arrow 5"/>
          <p:cNvSpPr/>
          <p:nvPr/>
        </p:nvSpPr>
        <p:spPr>
          <a:xfrm rot="3203718">
            <a:off x="6634057" y="2057649"/>
            <a:ext cx="2169292" cy="1292374"/>
          </a:xfrm>
          <a:prstGeom prst="curvedDownArrow">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 Diagonal Corner Rectangle 3"/>
          <p:cNvSpPr/>
          <p:nvPr/>
        </p:nvSpPr>
        <p:spPr>
          <a:xfrm>
            <a:off x="1052482" y="1295400"/>
            <a:ext cx="7558118" cy="1336753"/>
          </a:xfrm>
          <a:prstGeom prst="round2DiagRect">
            <a:avLst>
              <a:gd name="adj1" fmla="val 38577"/>
              <a:gd name="adj2" fmla="val 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28575">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Institusi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keluarga</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tidak</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selari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syariat</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islam</a:t>
            </a:r>
            <a:endParaRPr lang="en-US" sz="29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Snip Same Side Corner Rectangle 7"/>
          <p:cNvSpPr/>
          <p:nvPr/>
        </p:nvSpPr>
        <p:spPr>
          <a:xfrm>
            <a:off x="228600" y="5562600"/>
            <a:ext cx="1828800" cy="914400"/>
          </a:xfrm>
          <a:prstGeom prst="snip2SameRect">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tx1"/>
                  </a:solidFill>
                </a:ln>
                <a:effectLst>
                  <a:glow rad="101600">
                    <a:schemeClr val="tx1">
                      <a:alpha val="60000"/>
                    </a:schemeClr>
                  </a:glow>
                </a:effectLst>
                <a:latin typeface="Arial Black" pitchFamily="34" charset="0"/>
              </a:rPr>
              <a:t>Ketagiah</a:t>
            </a:r>
            <a:r>
              <a:rPr lang="en-US" dirty="0" smtClean="0">
                <a:ln>
                  <a:solidFill>
                    <a:schemeClr val="tx1"/>
                  </a:solidFill>
                </a:ln>
                <a:effectLst>
                  <a:glow rad="101600">
                    <a:schemeClr val="tx1">
                      <a:alpha val="60000"/>
                    </a:schemeClr>
                  </a:glow>
                </a:effectLst>
                <a:latin typeface="Arial Black" pitchFamily="34" charset="0"/>
              </a:rPr>
              <a:t> </a:t>
            </a:r>
            <a:r>
              <a:rPr lang="en-US" dirty="0" err="1" smtClean="0">
                <a:ln>
                  <a:solidFill>
                    <a:schemeClr val="tx1"/>
                  </a:solidFill>
                </a:ln>
                <a:effectLst>
                  <a:glow rad="101600">
                    <a:schemeClr val="tx1">
                      <a:alpha val="60000"/>
                    </a:schemeClr>
                  </a:glow>
                </a:effectLst>
                <a:latin typeface="Arial Black" pitchFamily="34" charset="0"/>
              </a:rPr>
              <a:t>dadah</a:t>
            </a:r>
            <a:endParaRPr lang="ms-MY" dirty="0">
              <a:ln>
                <a:solidFill>
                  <a:schemeClr val="tx1"/>
                </a:solidFill>
              </a:ln>
              <a:effectLst>
                <a:glow rad="101600">
                  <a:schemeClr val="tx1">
                    <a:alpha val="60000"/>
                  </a:schemeClr>
                </a:glow>
              </a:effectLst>
              <a:latin typeface="Arial Black" pitchFamily="34" charset="0"/>
            </a:endParaRPr>
          </a:p>
        </p:txBody>
      </p:sp>
      <p:sp>
        <p:nvSpPr>
          <p:cNvPr id="9" name="Snip Same Side Corner Rectangle 8"/>
          <p:cNvSpPr/>
          <p:nvPr/>
        </p:nvSpPr>
        <p:spPr>
          <a:xfrm>
            <a:off x="2667000" y="5562600"/>
            <a:ext cx="1828800" cy="914400"/>
          </a:xfrm>
          <a:prstGeom prst="snip2SameRect">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tx1"/>
                  </a:solidFill>
                </a:ln>
                <a:effectLst>
                  <a:glow rad="101600">
                    <a:schemeClr val="tx1">
                      <a:alpha val="60000"/>
                    </a:schemeClr>
                  </a:glow>
                </a:effectLst>
                <a:latin typeface="Arial Black" pitchFamily="34" charset="0"/>
              </a:rPr>
              <a:t>M</a:t>
            </a:r>
            <a:r>
              <a:rPr lang="en-US" dirty="0" err="1" smtClean="0">
                <a:ln>
                  <a:solidFill>
                    <a:schemeClr val="tx1"/>
                  </a:solidFill>
                </a:ln>
                <a:effectLst>
                  <a:glow rad="101600">
                    <a:schemeClr val="tx1">
                      <a:alpha val="60000"/>
                    </a:schemeClr>
                  </a:glow>
                </a:effectLst>
                <a:latin typeface="Arial Black" pitchFamily="34" charset="0"/>
              </a:rPr>
              <a:t>erempit</a:t>
            </a:r>
            <a:endParaRPr lang="ms-MY" dirty="0">
              <a:ln>
                <a:solidFill>
                  <a:schemeClr val="tx1"/>
                </a:solidFill>
              </a:ln>
              <a:effectLst>
                <a:glow rad="101600">
                  <a:schemeClr val="tx1">
                    <a:alpha val="60000"/>
                  </a:schemeClr>
                </a:glow>
              </a:effectLst>
              <a:latin typeface="Arial Black" pitchFamily="34" charset="0"/>
            </a:endParaRPr>
          </a:p>
        </p:txBody>
      </p:sp>
      <p:sp>
        <p:nvSpPr>
          <p:cNvPr id="10" name="Snip Same Side Corner Rectangle 9"/>
          <p:cNvSpPr/>
          <p:nvPr/>
        </p:nvSpPr>
        <p:spPr>
          <a:xfrm>
            <a:off x="4800600" y="5562600"/>
            <a:ext cx="1828800" cy="914400"/>
          </a:xfrm>
          <a:prstGeom prst="snip2SameRect">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tx1"/>
                  </a:solidFill>
                </a:ln>
                <a:effectLst>
                  <a:glow rad="101600">
                    <a:schemeClr val="tx1">
                      <a:alpha val="60000"/>
                    </a:schemeClr>
                  </a:glow>
                </a:effectLst>
                <a:latin typeface="Arial Black" pitchFamily="34" charset="0"/>
              </a:rPr>
              <a:t>Pergaulan</a:t>
            </a:r>
            <a:r>
              <a:rPr lang="en-US" dirty="0" smtClean="0">
                <a:ln>
                  <a:solidFill>
                    <a:schemeClr val="tx1"/>
                  </a:solidFill>
                </a:ln>
                <a:effectLst>
                  <a:glow rad="101600">
                    <a:schemeClr val="tx1">
                      <a:alpha val="60000"/>
                    </a:schemeClr>
                  </a:glow>
                </a:effectLst>
                <a:latin typeface="Arial Black" pitchFamily="34" charset="0"/>
              </a:rPr>
              <a:t> </a:t>
            </a:r>
            <a:r>
              <a:rPr lang="en-US" dirty="0" err="1" smtClean="0">
                <a:ln>
                  <a:solidFill>
                    <a:schemeClr val="tx1"/>
                  </a:solidFill>
                </a:ln>
                <a:effectLst>
                  <a:glow rad="101600">
                    <a:schemeClr val="tx1">
                      <a:alpha val="60000"/>
                    </a:schemeClr>
                  </a:glow>
                </a:effectLst>
                <a:latin typeface="Arial Black" pitchFamily="34" charset="0"/>
              </a:rPr>
              <a:t>bebas</a:t>
            </a:r>
            <a:endParaRPr lang="ms-MY" dirty="0">
              <a:ln>
                <a:solidFill>
                  <a:schemeClr val="tx1"/>
                </a:solidFill>
              </a:ln>
              <a:effectLst>
                <a:glow rad="101600">
                  <a:schemeClr val="tx1">
                    <a:alpha val="60000"/>
                  </a:schemeClr>
                </a:glow>
              </a:effectLst>
              <a:latin typeface="Arial Black" pitchFamily="34" charset="0"/>
            </a:endParaRPr>
          </a:p>
        </p:txBody>
      </p:sp>
      <p:sp>
        <p:nvSpPr>
          <p:cNvPr id="11" name="Snip Same Side Corner Rectangle 10"/>
          <p:cNvSpPr/>
          <p:nvPr/>
        </p:nvSpPr>
        <p:spPr>
          <a:xfrm>
            <a:off x="6934200" y="5562600"/>
            <a:ext cx="1828800" cy="914400"/>
          </a:xfrm>
          <a:prstGeom prst="snip2SameRect">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tx1"/>
                  </a:solidFill>
                </a:ln>
                <a:effectLst>
                  <a:glow rad="101600">
                    <a:schemeClr val="tx1">
                      <a:alpha val="60000"/>
                    </a:schemeClr>
                  </a:glow>
                </a:effectLst>
                <a:latin typeface="Arial Black" pitchFamily="34" charset="0"/>
              </a:rPr>
              <a:t>Dan lain-lain</a:t>
            </a:r>
            <a:endParaRPr lang="ms-MY" dirty="0">
              <a:ln>
                <a:solidFill>
                  <a:schemeClr val="tx1"/>
                </a:solidFill>
              </a:ln>
              <a:effectLst>
                <a:glow rad="101600">
                  <a:schemeClr val="tx1">
                    <a:alpha val="60000"/>
                  </a:schemeClr>
                </a:glow>
              </a:effectLst>
              <a:latin typeface="Arial Black" pitchFamily="34" charset="0"/>
            </a:endParaRPr>
          </a:p>
        </p:txBody>
      </p:sp>
      <p:cxnSp>
        <p:nvCxnSpPr>
          <p:cNvPr id="16" name="Curved Connector 15"/>
          <p:cNvCxnSpPr>
            <a:stCxn id="7" idx="2"/>
            <a:endCxn id="8" idx="3"/>
          </p:cNvCxnSpPr>
          <p:nvPr/>
        </p:nvCxnSpPr>
        <p:spPr>
          <a:xfrm rot="5400000">
            <a:off x="2171700" y="2781300"/>
            <a:ext cx="1752600" cy="3810000"/>
          </a:xfrm>
          <a:prstGeom prst="curvedConnector3">
            <a:avLst>
              <a:gd name="adj1" fmla="val 50000"/>
            </a:avLst>
          </a:prstGeom>
          <a:ln w="76200">
            <a:solidFill>
              <a:srgbClr val="FFFF00"/>
            </a:solidFill>
            <a:tailEnd type="arrow"/>
          </a:ln>
          <a:effectLst>
            <a:glow rad="101600">
              <a:schemeClr val="tx1">
                <a:alpha val="6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0" name="Curved Connector 19"/>
          <p:cNvCxnSpPr>
            <a:endCxn id="9" idx="3"/>
          </p:cNvCxnSpPr>
          <p:nvPr/>
        </p:nvCxnSpPr>
        <p:spPr>
          <a:xfrm rot="5400000">
            <a:off x="3390900" y="4000500"/>
            <a:ext cx="1752600" cy="1371600"/>
          </a:xfrm>
          <a:prstGeom prst="curvedConnector3">
            <a:avLst>
              <a:gd name="adj1" fmla="val 50000"/>
            </a:avLst>
          </a:prstGeom>
          <a:ln w="76200">
            <a:solidFill>
              <a:srgbClr val="FFFF00"/>
            </a:solidFill>
            <a:tailEnd type="arrow"/>
          </a:ln>
          <a:effectLst>
            <a:glow rad="101600">
              <a:schemeClr val="tx1">
                <a:alpha val="6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1" name="Curved Connector 20"/>
          <p:cNvCxnSpPr>
            <a:stCxn id="7" idx="2"/>
            <a:endCxn id="10" idx="3"/>
          </p:cNvCxnSpPr>
          <p:nvPr/>
        </p:nvCxnSpPr>
        <p:spPr>
          <a:xfrm rot="16200000" flipH="1">
            <a:off x="4457700" y="4305300"/>
            <a:ext cx="1752600" cy="762000"/>
          </a:xfrm>
          <a:prstGeom prst="curvedConnector3">
            <a:avLst>
              <a:gd name="adj1" fmla="val 50000"/>
            </a:avLst>
          </a:prstGeom>
          <a:ln w="76200">
            <a:solidFill>
              <a:srgbClr val="FFFF00"/>
            </a:solidFill>
            <a:tailEnd type="arrow"/>
          </a:ln>
          <a:effectLst>
            <a:glow rad="101600">
              <a:schemeClr val="tx1">
                <a:alpha val="6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Curved Connector 21"/>
          <p:cNvCxnSpPr>
            <a:stCxn id="7" idx="2"/>
            <a:endCxn id="11" idx="3"/>
          </p:cNvCxnSpPr>
          <p:nvPr/>
        </p:nvCxnSpPr>
        <p:spPr>
          <a:xfrm rot="16200000" flipH="1">
            <a:off x="5524500" y="3238500"/>
            <a:ext cx="1752600" cy="2895600"/>
          </a:xfrm>
          <a:prstGeom prst="curvedConnector3">
            <a:avLst>
              <a:gd name="adj1" fmla="val 50000"/>
            </a:avLst>
          </a:prstGeom>
          <a:ln w="76200">
            <a:solidFill>
              <a:srgbClr val="FFFF00"/>
            </a:solidFill>
            <a:tailEnd type="arrow"/>
          </a:ln>
          <a:effectLst>
            <a:glow rad="101600">
              <a:schemeClr val="tx1">
                <a:alpha val="6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2438400" y="2895600"/>
            <a:ext cx="5029200" cy="914400"/>
          </a:xfrm>
          <a:prstGeom prst="roundRect">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nya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agal</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mengawal</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381000" y="314980"/>
            <a:ext cx="8458200" cy="584775"/>
          </a:xfrm>
          <a:prstGeom prst="rect">
            <a:avLst/>
          </a:prstGeom>
          <a:noFill/>
        </p:spPr>
        <p:txBody>
          <a:bodyPr wrap="square">
            <a:spAutoFit/>
          </a:bodyPr>
          <a:lstStyle/>
          <a:p>
            <a:pPr algn="ctr" fontAlgn="auto">
              <a:spcBef>
                <a:spcPts val="0"/>
              </a:spcBef>
              <a:spcAft>
                <a:spcPts val="0"/>
              </a:spcAft>
              <a:defRPr/>
            </a:pP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Kawallah</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anak-anak</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kita</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a:t>
            </a:r>
            <a:endParaRPr lang="en-US" sz="32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15" name="Round Diagonal Corner Rectangle 14"/>
          <p:cNvSpPr/>
          <p:nvPr/>
        </p:nvSpPr>
        <p:spPr>
          <a:xfrm>
            <a:off x="1052482" y="1295400"/>
            <a:ext cx="7558118" cy="1336753"/>
          </a:xfrm>
          <a:prstGeom prst="round2DiagRect">
            <a:avLst>
              <a:gd name="adj1" fmla="val 38577"/>
              <a:gd name="adj2" fmla="val 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28575">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Jangan</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biarkan</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mereka</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menjadi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bala</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ummah</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bangsa</a:t>
            </a:r>
            <a:endParaRPr lang="en-US" sz="29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7" name="Round Diagonal Corner Rectangle 16"/>
          <p:cNvSpPr/>
          <p:nvPr/>
        </p:nvSpPr>
        <p:spPr>
          <a:xfrm>
            <a:off x="1128682" y="4378247"/>
            <a:ext cx="7558118" cy="1565353"/>
          </a:xfrm>
          <a:prstGeom prst="round2DiagRect">
            <a:avLst>
              <a:gd name="adj1" fmla="val 38577"/>
              <a:gd name="adj2" fmla="val 0"/>
            </a:avLst>
          </a:prstGeom>
          <a:solidFill>
            <a:srgbClr val="FF0000"/>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Mewarisi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generasi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lemah</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akhirnya</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tergadai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apa</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9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dimiliki</a:t>
            </a:r>
            <a:r>
              <a:rPr lang="en-US" sz="29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9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8" name="Down Arrow Callout 17"/>
          <p:cNvSpPr/>
          <p:nvPr/>
        </p:nvSpPr>
        <p:spPr>
          <a:xfrm>
            <a:off x="1752600" y="2971800"/>
            <a:ext cx="6172200" cy="1143000"/>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mengakibatkan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12693"/>
            <a:ext cx="8458200" cy="954107"/>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Seruan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Kepada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Bakal</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Bakal</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Haji</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Terengganu</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3" name="Round Diagonal Corner Rectangle 2"/>
          <p:cNvSpPr/>
          <p:nvPr/>
        </p:nvSpPr>
        <p:spPr>
          <a:xfrm>
            <a:off x="1066800" y="1371600"/>
            <a:ext cx="6553200" cy="1336753"/>
          </a:xfrm>
          <a:prstGeom prst="round2DiagRect">
            <a:avLst>
              <a:gd name="adj1" fmla="val 38577"/>
              <a:gd name="adj2" fmla="val 0"/>
            </a:avLst>
          </a:prstGeom>
          <a:solidFill>
            <a:srgbClr val="7030A0"/>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Jadilah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model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masyarakat</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ounded Rectangle 3"/>
          <p:cNvSpPr/>
          <p:nvPr/>
        </p:nvSpPr>
        <p:spPr>
          <a:xfrm>
            <a:off x="533400" y="4267200"/>
            <a:ext cx="8001000" cy="1371600"/>
          </a:xfrm>
          <a:prstGeom prst="roundRect">
            <a:avLst>
              <a:gd name="adj" fmla="val 16442"/>
            </a:avLst>
          </a:prstGeom>
          <a:solidFill>
            <a:srgbClr val="66003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Suburkanlah</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beribadat</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sebagaimana</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tanah</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suci</a:t>
            </a:r>
            <a:endParaRPr lang="en-US" sz="3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Down Arrow 4"/>
          <p:cNvSpPr/>
          <p:nvPr/>
        </p:nvSpPr>
        <p:spPr>
          <a:xfrm>
            <a:off x="990600" y="2895600"/>
            <a:ext cx="3352800" cy="1219200"/>
          </a:xfrm>
          <a:prstGeom prst="downArrow">
            <a:avLst>
              <a:gd name="adj1" fmla="val 34963"/>
              <a:gd name="adj2" fmla="val 57353"/>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458200" cy="584775"/>
          </a:xfrm>
          <a:prstGeom prst="rect">
            <a:avLst/>
          </a:prstGeom>
          <a:noFill/>
        </p:spPr>
        <p:txBody>
          <a:bodyPr wrap="square">
            <a:spAutoFit/>
          </a:bodyPr>
          <a:lstStyle/>
          <a:p>
            <a:pPr algn="ctr" fontAlgn="auto">
              <a:spcBef>
                <a:spcPts val="0"/>
              </a:spcBef>
              <a:spcAft>
                <a:spcPts val="0"/>
              </a:spcAft>
              <a:defRPr/>
            </a:pP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Khusus</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kepada</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bakal</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haji</a:t>
            </a:r>
            <a:endParaRPr lang="en-US" sz="32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3" name="Round Diagonal Corner Rectangle 2"/>
          <p:cNvSpPr/>
          <p:nvPr/>
        </p:nvSpPr>
        <p:spPr>
          <a:xfrm>
            <a:off x="1371600" y="1219200"/>
            <a:ext cx="6553200" cy="1447800"/>
          </a:xfrm>
          <a:prstGeom prst="round2DiagRect">
            <a:avLst>
              <a:gd name="adj1" fmla="val 38577"/>
              <a:gd name="adj2" fmla="val 0"/>
            </a:avLst>
          </a:prstGeom>
          <a:solidFill>
            <a:srgbClr val="7030A0"/>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jati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Berazamlah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ound Diagonal Corner Rectangle 3"/>
          <p:cNvSpPr/>
          <p:nvPr/>
        </p:nvSpPr>
        <p:spPr>
          <a:xfrm>
            <a:off x="152400" y="2895600"/>
            <a:ext cx="6858000" cy="1600200"/>
          </a:xfrm>
          <a:prstGeom prst="round2DiagRect">
            <a:avLst>
              <a:gd name="adj1" fmla="val 38577"/>
              <a:gd name="adj2" fmla="val 0"/>
            </a:avLst>
          </a:prstGeom>
          <a:solidFill>
            <a:srgbClr val="7030A0"/>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Kepulangan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kalian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memberi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makna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semua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ed Rectangle 4"/>
          <p:cNvSpPr/>
          <p:nvPr/>
        </p:nvSpPr>
        <p:spPr>
          <a:xfrm>
            <a:off x="609600" y="4953000"/>
            <a:ext cx="7696200" cy="1600200"/>
          </a:xfrm>
          <a:prstGeom prst="roundRect">
            <a:avLst>
              <a:gd name="adj" fmla="val 23771"/>
            </a:avLst>
          </a:prstGeom>
          <a:solidFill>
            <a:srgbClr val="00B0F0"/>
          </a:solidFill>
          <a:ln w="57150">
            <a:solidFill>
              <a:srgbClr val="00B0F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Kami</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doakan</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3200" i="1"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Selamat</a:t>
            </a:r>
            <a:r>
              <a:rPr lang="en-US" sz="3200" i="1"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i="1"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Berangkat</a:t>
            </a:r>
            <a:r>
              <a:rPr lang="en-US" sz="3200" i="1"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i="1"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a:t>
            </a:r>
            <a:r>
              <a:rPr lang="en-US" sz="3200" i="1"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Tanah </a:t>
            </a:r>
            <a:r>
              <a:rPr lang="en-US" sz="3200" i="1"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Suci</a:t>
            </a:r>
            <a:r>
              <a:rPr lang="en-US" sz="3200" i="1"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Dan  </a:t>
            </a:r>
            <a:r>
              <a:rPr lang="en-US" sz="3200" i="1"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Selamat</a:t>
            </a:r>
            <a:r>
              <a:rPr lang="en-US" sz="3200" i="1"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i="1"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Kembali</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32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6-Point Star 5"/>
          <p:cNvSpPr/>
          <p:nvPr/>
        </p:nvSpPr>
        <p:spPr>
          <a:xfrm>
            <a:off x="1143000" y="1371600"/>
            <a:ext cx="838200" cy="762000"/>
          </a:xfrm>
          <a:prstGeom prst="star6">
            <a:avLst>
              <a:gd name="adj" fmla="val 14750"/>
              <a:gd name="hf" fmla="val 115470"/>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6-Point Star 6"/>
          <p:cNvSpPr/>
          <p:nvPr/>
        </p:nvSpPr>
        <p:spPr>
          <a:xfrm>
            <a:off x="152400" y="2438400"/>
            <a:ext cx="838200" cy="762000"/>
          </a:xfrm>
          <a:prstGeom prst="star6">
            <a:avLst>
              <a:gd name="adj" fmla="val 14750"/>
              <a:gd name="hf" fmla="val 115470"/>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6-Point Star 7"/>
          <p:cNvSpPr/>
          <p:nvPr/>
        </p:nvSpPr>
        <p:spPr>
          <a:xfrm>
            <a:off x="7620000" y="4648200"/>
            <a:ext cx="838200" cy="762000"/>
          </a:xfrm>
          <a:prstGeom prst="star6">
            <a:avLst>
              <a:gd name="adj" fmla="val 12397"/>
              <a:gd name="hf" fmla="val 115470"/>
            </a:avLst>
          </a:prstGeom>
          <a:solidFill>
            <a:srgbClr val="FF3399"/>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Surah</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Al-</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Ahzab</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 </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Ayat</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fontAlgn="auto">
              <a:spcBef>
                <a:spcPts val="0"/>
              </a:spcBef>
              <a:spcAft>
                <a:spcPts val="0"/>
              </a:spcAft>
              <a:defRPr/>
            </a:pP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lum contrast="40000"/>
          </a:blip>
          <a:srcRect/>
          <a:stretch>
            <a:fillRect/>
          </a:stretch>
        </p:blipFill>
        <p:spPr bwMode="auto">
          <a:xfrm>
            <a:off x="142844" y="1142984"/>
            <a:ext cx="8715372" cy="5286388"/>
          </a:xfrm>
          <a:prstGeom prst="rect">
            <a:avLst/>
          </a:prstGeom>
          <a:solidFill>
            <a:srgbClr val="FFC000">
              <a:alpha val="15000"/>
            </a:srgbClr>
          </a:solidFill>
          <a:ln w="9525">
            <a:noFill/>
            <a:miter lim="800000"/>
            <a:headEnd/>
            <a:tailEnd/>
          </a:ln>
          <a:effectLst>
            <a:outerShdw blurRad="50800" dist="38100" dir="5400000" algn="t" rotWithShape="0">
              <a:prstClr val="black">
                <a:alpha val="40000"/>
              </a:prstClr>
            </a:outerShdw>
          </a:effectLst>
        </p:spPr>
      </p:pic>
      <p:sp>
        <p:nvSpPr>
          <p:cNvPr id="8" name="Rectangle 7"/>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edg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
          <p:cNvSpPr>
            <a:spLocks noChangeArrowheads="1"/>
          </p:cNvSpPr>
          <p:nvPr/>
        </p:nvSpPr>
        <p:spPr bwMode="auto">
          <a:xfrm>
            <a:off x="76200" y="3571900"/>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6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endPar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endParaRPr>
          </a:p>
        </p:txBody>
      </p:sp>
      <p:sp>
        <p:nvSpPr>
          <p:cNvPr id="13" name="Rectangle 12"/>
          <p:cNvSpPr/>
          <p:nvPr/>
        </p:nvSpPr>
        <p:spPr>
          <a:xfrm>
            <a:off x="0" y="1295400"/>
            <a:ext cx="9144000" cy="2308324"/>
          </a:xfrm>
          <a:prstGeom prst="rect">
            <a:avLst/>
          </a:prstGeom>
          <a:solidFill>
            <a:schemeClr val="bg1">
              <a:alpha val="30000"/>
            </a:schemeClr>
          </a:solidFill>
        </p:spPr>
        <p:txBody>
          <a:bodyPr wrap="square">
            <a:spAutoFit/>
          </a:bodyPr>
          <a:lstStyle/>
          <a:p>
            <a:pPr algn="ctr" rtl="1" fontAlgn="auto">
              <a:spcBef>
                <a:spcPts val="0"/>
              </a:spcBef>
              <a:spcAft>
                <a:spcPts val="0"/>
              </a:spcAft>
              <a:defRPr/>
            </a:pPr>
            <a:r>
              <a:rPr lang="ar-EG" sz="4800" b="1"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52400" y="0"/>
            <a:ext cx="3000364" cy="1447800"/>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plus(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214282" y="1498456"/>
            <a:ext cx="8696326" cy="1754326"/>
          </a:xfrm>
          <a:prstGeom prst="rect">
            <a:avLst/>
          </a:prstGeom>
          <a:solidFill>
            <a:schemeClr val="bg1">
              <a:alpha val="24000"/>
            </a:schemeClr>
          </a:solidFill>
        </p:spPr>
        <p:txBody>
          <a:bodyPr wrap="square">
            <a:spAutoFit/>
          </a:bodyPr>
          <a:lstStyle/>
          <a:p>
            <a:pPr algn="ctr" rtl="1">
              <a:defRPr/>
            </a:pPr>
            <a:r>
              <a:rPr lang="ar-SA" sz="5400" b="1" dirty="0" smtClean="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0" name="Rectangle 1"/>
          <p:cNvSpPr>
            <a:spLocks noChangeArrowheads="1"/>
          </p:cNvSpPr>
          <p:nvPr/>
        </p:nvSpPr>
        <p:spPr bwMode="auto">
          <a:xfrm>
            <a:off x="471518" y="3395658"/>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mu’minin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7" name="Rectangle 6"/>
          <p:cNvSpPr/>
          <p:nvPr/>
        </p:nvSpPr>
        <p:spPr>
          <a:xfrm>
            <a:off x="-152400" y="0"/>
            <a:ext cx="3000364" cy="1447800"/>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285720" y="0"/>
            <a:ext cx="8858280" cy="1357322"/>
          </a:xfrm>
          <a:prstGeom prst="rect">
            <a:avLst/>
          </a:prstGeom>
          <a:solidFill>
            <a:srgbClr val="FFFF00"/>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Ya</a:t>
            </a:r>
            <a:r>
              <a:rPr lang="en-US" sz="5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 Allah …</a:t>
            </a:r>
            <a:endParaRPr lang="ms-MY" sz="5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Text Box 60"/>
          <p:cNvSpPr txBox="1">
            <a:spLocks noChangeArrowheads="1"/>
          </p:cNvSpPr>
          <p:nvPr/>
        </p:nvSpPr>
        <p:spPr bwMode="auto">
          <a:xfrm>
            <a:off x="19080" y="1176299"/>
            <a:ext cx="8839200" cy="532453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687576"/>
            <a:ext cx="9144000" cy="1569660"/>
          </a:xfrm>
          <a:prstGeom prst="rect">
            <a:avLst/>
          </a:prstGeom>
          <a:solidFill>
            <a:srgbClr val="CC3300">
              <a:alpha val="40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وَمَوْلاَنَا مُحَمَّدٍ وَعَلَى آلِهِ وَصَحْبِهِ وَأتْبَاعِهِ إِلَى يَوْمِ يُبْعَثُوْنَ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3" name="TextBox 2"/>
          <p:cNvSpPr txBox="1"/>
          <p:nvPr/>
        </p:nvSpPr>
        <p:spPr>
          <a:xfrm>
            <a:off x="533400" y="3505200"/>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dibangkitkan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4" name="Rectangle 3"/>
          <p:cNvSpPr/>
          <p:nvPr/>
        </p:nvSpPr>
        <p:spPr>
          <a:xfrm>
            <a:off x="928630" y="163576"/>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71438" y="-71462"/>
            <a:ext cx="8858280" cy="1357322"/>
          </a:xfrm>
          <a:prstGeom prst="rect">
            <a:avLst/>
          </a:prstGeom>
          <a:solidFill>
            <a:srgbClr val="FFFF00"/>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Ya</a:t>
            </a:r>
            <a:r>
              <a:rPr lang="en-US" sz="5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 Allah …</a:t>
            </a:r>
            <a:endParaRPr lang="ms-MY" sz="5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3" name="Text Box 57"/>
          <p:cNvSpPr txBox="1">
            <a:spLocks noChangeArrowheads="1"/>
          </p:cNvSpPr>
          <p:nvPr/>
        </p:nvSpPr>
        <p:spPr bwMode="auto">
          <a:xfrm>
            <a:off x="214282" y="1196065"/>
            <a:ext cx="8839200" cy="544764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60"/>
          <p:cNvSpPr txBox="1">
            <a:spLocks noChangeArrowheads="1"/>
          </p:cNvSpPr>
          <p:nvPr/>
        </p:nvSpPr>
        <p:spPr bwMode="auto">
          <a:xfrm>
            <a:off x="357158" y="1214422"/>
            <a:ext cx="842965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32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Allah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Muliakanlah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Islam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Orang-orang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Islam.</a:t>
            </a:r>
          </a:p>
          <a:p>
            <a:pPr algn="ctr" fontAlgn="auto">
              <a:spcBef>
                <a:spcPts val="0"/>
              </a:spcBef>
              <a:spcAft>
                <a:spcPts val="0"/>
              </a:spcAft>
              <a:defRPr/>
            </a:pP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Tolonglah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Islam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Orang-orang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Islam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serta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himpunkanlah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mereka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di</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atas</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landasan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kebenaran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agama.Hancurkanlah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kekufuran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yang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syirik</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serta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munafik</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juga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musuh-musuhMu</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serta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musuh-musuh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agama.</a:t>
            </a:r>
          </a:p>
        </p:txBody>
      </p:sp>
      <p:sp>
        <p:nvSpPr>
          <p:cNvPr id="6" name="Rectangle 5"/>
          <p:cNvSpPr/>
          <p:nvPr/>
        </p:nvSpPr>
        <p:spPr>
          <a:xfrm>
            <a:off x="-152400" y="0"/>
            <a:ext cx="3000364" cy="1447800"/>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285753" y="1233336"/>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Allah…</a:t>
            </a:r>
          </a:p>
          <a:p>
            <a:pPr algn="ctr" fontAlgn="auto">
              <a:spcBef>
                <a:spcPts val="0"/>
              </a:spcBef>
              <a:spcAft>
                <a:spcPts val="0"/>
              </a:spcAft>
              <a:defRPr/>
            </a:pP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Ampunkanlah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Dosa-dosa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Kami</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Dan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Saudara-saudara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Kami</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Yang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Terdahulu</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Telah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Beriman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Dan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Janganlah</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Engkau</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Biarkan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Kedengkian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Dalam</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Hati</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Kami</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Terhadap</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Orang-orang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Yang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Beriman.Sesungguhnya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Engkau</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Maha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Penyantun</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Dan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Maha</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Penyayang</a:t>
            </a:r>
            <a:r>
              <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a:p>
            <a:pPr algn="ctr" fontAlgn="auto">
              <a:spcBef>
                <a:spcPts val="0"/>
              </a:spcBef>
              <a:spcAft>
                <a:spcPts val="0"/>
              </a:spcAft>
              <a:defRPr/>
            </a:pPr>
            <a:endParaRPr lang="en-US" sz="3200" b="1" dirty="0" smtClean="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52400" y="0"/>
            <a:ext cx="3000364" cy="1447800"/>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762000" y="1066800"/>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Allah …</a:t>
            </a:r>
          </a:p>
          <a:p>
            <a:pPr fontAlgn="auto">
              <a:spcBef>
                <a:spcPts val="0"/>
              </a:spcBef>
              <a:spcAft>
                <a:spcPts val="0"/>
              </a:spcAft>
              <a:defRPr/>
            </a:pP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Telah</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Menzalimi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Diri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Sendiri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Dan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Sekiranya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Engkau</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Tidak</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Mengampunkan</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Dan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Merahmati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Nescaya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Akan</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Menjadi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Orang</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Yang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Rugi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a:p>
            <a:pPr fontAlgn="auto">
              <a:spcBef>
                <a:spcPts val="0"/>
              </a:spcBef>
              <a:spcAft>
                <a:spcPts val="0"/>
              </a:spcAft>
              <a:defRPr/>
            </a:pPr>
            <a:endPar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Allah… </a:t>
            </a:r>
          </a:p>
          <a:p>
            <a:pPr fontAlgn="auto">
              <a:spcBef>
                <a:spcPts val="0"/>
              </a:spcBef>
              <a:spcAft>
                <a:spcPts val="0"/>
              </a:spcAft>
              <a:defRPr/>
            </a:pP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Kurniakanlah</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Kepada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Kebaikan</a:t>
            </a:r>
            <a:endPar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Di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Dunia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Dan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Kebaikan</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Di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Akhirat</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Serta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Hindarilah</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Dari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Seksaan</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Neraka</a:t>
            </a:r>
            <a:r>
              <a:rPr lang="en-US" sz="3000" b="1" dirty="0">
                <a:ln w="285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p:txBody>
      </p:sp>
      <p:sp>
        <p:nvSpPr>
          <p:cNvPr id="6" name="Rectangle 5"/>
          <p:cNvSpPr/>
          <p:nvPr/>
        </p:nvSpPr>
        <p:spPr>
          <a:xfrm>
            <a:off x="-152400" y="0"/>
            <a:ext cx="3000364" cy="1447800"/>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lum bright="-10000" contrast="20000"/>
          </a:blip>
          <a:srcRect l="4000" t="15467" r="4000" b="17333"/>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1981200" y="1447800"/>
            <a:ext cx="6862762" cy="4832092"/>
          </a:xfrm>
          <a:prstGeom prst="rect">
            <a:avLst/>
          </a:prstGeom>
        </p:spPr>
        <p:txBody>
          <a:bodyPr wrap="square">
            <a:spAutoFit/>
          </a:bodyPr>
          <a:lstStyle/>
          <a:p>
            <a:pPr algn="r" eaLnBrk="0" fontAlgn="auto" hangingPunct="0">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menyuruh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berbuat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kebaikan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bantuan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kaum</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kerabat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melarang</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melakukan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perbuatan-perbuatan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keji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mungkar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kezaliman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r" eaLnBrk="0" fontAlgn="auto" hangingPunct="0">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mengajar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suruhan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larangannya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peringatan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mematuhinya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9" name="Rectangle 8"/>
          <p:cNvSpPr/>
          <p:nvPr/>
        </p:nvSpPr>
        <p:spPr>
          <a:xfrm>
            <a:off x="457200" y="228600"/>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lum bright="-10000" contrast="20000"/>
          </a:blip>
          <a:srcRect l="4000" t="15467" r="4000" b="17333"/>
          <a:stretch>
            <a:fillRect/>
          </a:stretch>
        </p:blipFill>
        <p:spPr bwMode="auto">
          <a:xfrm>
            <a:off x="0" y="0"/>
            <a:ext cx="9144000" cy="6858000"/>
          </a:xfrm>
          <a:prstGeom prst="rect">
            <a:avLst/>
          </a:prstGeom>
          <a:noFill/>
          <a:ln w="9525">
            <a:noFill/>
            <a:miter lim="800000"/>
            <a:headEnd/>
            <a:tailEnd/>
          </a:ln>
          <a:effectLst/>
        </p:spPr>
      </p:pic>
      <p:sp>
        <p:nvSpPr>
          <p:cNvPr id="5" name="Rectangle 4"/>
          <p:cNvSpPr>
            <a:spLocks noChangeArrowheads="1"/>
          </p:cNvSpPr>
          <p:nvPr/>
        </p:nvSpPr>
        <p:spPr bwMode="auto">
          <a:xfrm>
            <a:off x="914400" y="0"/>
            <a:ext cx="7986738" cy="5357850"/>
          </a:xfrm>
          <a:prstGeom prst="rect">
            <a:avLst/>
          </a:prstGeom>
          <a:noFill/>
          <a:ln w="76200" cmpd="tri">
            <a:noFill/>
            <a:miter lim="800000"/>
            <a:headEnd/>
            <a:tailEnd/>
          </a:ln>
        </p:spPr>
        <p:txBody>
          <a:bodyPr/>
          <a:lstStyle/>
          <a:p>
            <a:pPr marL="419100" indent="-382588" algn="r" eaLnBrk="0" fontAlgn="auto" hangingPunct="0">
              <a:lnSpc>
                <a:spcPct val="90000"/>
              </a:lnSpc>
              <a:spcBef>
                <a:spcPts val="0"/>
              </a:spcBef>
              <a:spcAft>
                <a:spcPts val="0"/>
              </a:spcAft>
              <a:defRPr/>
            </a:pPr>
            <a:r>
              <a:rPr lang="en-US" sz="2800" b="1" i="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marL="419100" indent="-382588" algn="r" eaLnBrk="0" fontAlgn="auto" hangingPunct="0">
              <a:lnSpc>
                <a:spcPct val="90000"/>
              </a:lnSpc>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Yang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Agung</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Bersyukurlah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Nikmat-nikmatnya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Menambahkan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Lagi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Pohonlah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Kelebihannya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Diberikannya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a:p>
            <a:pPr marL="419100" indent="-382588" algn="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Besar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Faedah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Mengetahui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Apa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p>
          <a:p>
            <a:pPr marL="419100" indent="-382588" algn="r" eaLnBrk="0" fontAlgn="auto" hangingPunct="0">
              <a:lnSpc>
                <a:spcPct val="90000"/>
              </a:lnSpc>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Kerjakan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srcRect l="3397" t="1587" r="2600" b="6349"/>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36562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0" y="1447801"/>
            <a:ext cx="9144000" cy="2123658"/>
          </a:xfrm>
          <a:prstGeom prst="rect">
            <a:avLst/>
          </a:prstGeom>
          <a:solidFill>
            <a:srgbClr val="CC3300">
              <a:alpha val="46000"/>
            </a:srgbClr>
          </a:solidFill>
        </p:spPr>
        <p:txBody>
          <a:bodyPr wrap="square">
            <a:spAutoFit/>
          </a:bodyPr>
          <a:lstStyle/>
          <a:p>
            <a:pPr algn="ctr" rtl="1"/>
            <a:r>
              <a:rPr lang="ar-SA" sz="6600" b="1" dirty="0" smtClean="0">
                <a:solidFill>
                  <a:srgbClr val="FFFF00"/>
                </a:solidFill>
                <a:effectLst>
                  <a:glow rad="101600">
                    <a:schemeClr val="tx1">
                      <a:alpha val="60000"/>
                    </a:schemeClr>
                  </a:glow>
                </a:effectLst>
                <a:cs typeface="Traditional Arabic" pitchFamily="2" charset="-78"/>
              </a:rPr>
              <a:t>فَيَا أَيُّهَا الْمُؤْمِنُوْنَ، اتَّقُوْا اللهَ وَأَطِيْعُوْهُ، لَعَلَّكُمْ تُفْلِحُوْنَ فِيْ الدُّنْيَا وَفِي الآخِرَةِ</a:t>
            </a:r>
            <a:endParaRPr lang="ms-MY" sz="6600" b="1" dirty="0">
              <a:ln>
                <a:solidFill>
                  <a:srgbClr val="FFC000"/>
                </a:solidFill>
              </a:ln>
              <a:solidFill>
                <a:srgbClr val="FFFF00"/>
              </a:solidFill>
              <a:effectLst>
                <a:glow rad="101600">
                  <a:schemeClr val="tx1">
                    <a:alpha val="60000"/>
                  </a:schemeClr>
                </a:glow>
              </a:effectLst>
              <a:latin typeface="Traditional Arabic" pitchFamily="18" charset="-78"/>
              <a:cs typeface="Traditional Arabic" pitchFamily="2" charset="-78"/>
            </a:endParaRPr>
          </a:p>
        </p:txBody>
      </p:sp>
      <p:sp>
        <p:nvSpPr>
          <p:cNvPr id="4" name="TextBox 3"/>
          <p:cNvSpPr txBox="1"/>
          <p:nvPr/>
        </p:nvSpPr>
        <p:spPr>
          <a:xfrm>
            <a:off x="0" y="3733800"/>
            <a:ext cx="9144000" cy="2062103"/>
          </a:xfrm>
          <a:prstGeom prst="rect">
            <a:avLst/>
          </a:prstGeom>
          <a:noFill/>
          <a:ln w="9525">
            <a:noFill/>
          </a:ln>
        </p:spPr>
        <p:txBody>
          <a:bodyPr wrap="square">
            <a:spAutoFit/>
          </a:bodyPr>
          <a:lstStyle/>
          <a:p>
            <a:pPr algn="ctr" fontAlgn="auto">
              <a:spcBef>
                <a:spcPts val="0"/>
              </a:spcBef>
              <a:spcAft>
                <a:spcPts val="0"/>
              </a:spcAft>
              <a:defRPr/>
            </a:pP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taatilah</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moga</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diberikan</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3200" b="1" dirty="0" smtClean="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a:ln w="9525" cmpd="sng">
                <a:solidFill>
                  <a:schemeClr val="tx1"/>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1143000" y="5410200"/>
            <a:ext cx="7772400" cy="1219200"/>
          </a:xfrm>
          <a:prstGeom prst="roundRect">
            <a:avLst>
              <a:gd name="adj" fmla="val 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Murnikan</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taqwa</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program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hablun</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minallah</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hablun</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minannas</a:t>
            </a:r>
            <a:r>
              <a:rPr lang="en-US" sz="25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5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3886200" y="1295400"/>
            <a:ext cx="4953000" cy="1752600"/>
          </a:xfrm>
          <a:prstGeom prst="roundRect">
            <a:avLst>
              <a:gd name="adj" fmla="val 27293"/>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0" scaled="1"/>
            <a:tileRect/>
          </a:gradFill>
          <a:ln w="38100">
            <a:solidFill>
              <a:srgbClr val="FFFFFF"/>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Curved Down Arrow 11"/>
          <p:cNvSpPr/>
          <p:nvPr/>
        </p:nvSpPr>
        <p:spPr>
          <a:xfrm rot="20600372">
            <a:off x="2260167" y="1095119"/>
            <a:ext cx="2506848" cy="1249981"/>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228600" y="1219200"/>
            <a:ext cx="3048000" cy="18288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RightFacing"/>
              <a:lightRig rig="threePt" dir="t"/>
            </a:scene3d>
          </a:bodyPr>
          <a:lstStyle/>
          <a:p>
            <a:pPr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Bertakwa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 </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4" name="Curved Down Arrow 13"/>
          <p:cNvSpPr/>
          <p:nvPr/>
        </p:nvSpPr>
        <p:spPr>
          <a:xfrm rot="14852109">
            <a:off x="-501707" y="3210536"/>
            <a:ext cx="2506848" cy="1249981"/>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Ribbon 12"/>
          <p:cNvSpPr/>
          <p:nvPr/>
        </p:nvSpPr>
        <p:spPr>
          <a:xfrm>
            <a:off x="0" y="3581400"/>
            <a:ext cx="7010400" cy="1600200"/>
          </a:xfrm>
          <a:prstGeom prst="ellipseRibbon2">
            <a:avLst>
              <a:gd name="adj1" fmla="val 25000"/>
              <a:gd name="adj2" fmla="val 74233"/>
              <a:gd name="adj3" fmla="val 8957"/>
            </a:avLst>
          </a:prstGeom>
          <a:ln>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581400"/>
            <a:ext cx="5181600" cy="1228165"/>
          </a:xfrm>
          <a:prstGeom prst="roundRect">
            <a:avLst>
              <a:gd name="adj" fmla="val 33854"/>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Marilah</a:t>
            </a:r>
            <a:r>
              <a:rPr lang="en-US" sz="30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mengabdikan</a:t>
            </a:r>
            <a:r>
              <a:rPr lang="en-US" sz="30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r>
              <a:rPr lang="en-US" sz="30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30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30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r="577"/>
          <a:stretch>
            <a:fillRect/>
          </a:stretch>
        </p:blipFill>
        <p:spPr bwMode="auto">
          <a:xfrm>
            <a:off x="-16042" y="-10193"/>
            <a:ext cx="9160042" cy="6868193"/>
          </a:xfrm>
          <a:prstGeom prst="rect">
            <a:avLst/>
          </a:prstGeom>
          <a:noFill/>
          <a:ln w="9525" algn="in">
            <a:noFill/>
            <a:miter lim="800000"/>
            <a:headEnd/>
            <a:tailEnd/>
          </a:ln>
          <a:effectLst/>
        </p:spPr>
      </p:pic>
      <p:sp>
        <p:nvSpPr>
          <p:cNvPr id="2" name="Rectangle 1"/>
          <p:cNvSpPr/>
          <p:nvPr/>
        </p:nvSpPr>
        <p:spPr>
          <a:xfrm>
            <a:off x="1066800" y="219670"/>
            <a:ext cx="7696200" cy="923330"/>
          </a:xfrm>
          <a:prstGeom prst="rect">
            <a:avLst/>
          </a:prstGeom>
        </p:spPr>
        <p:txBody>
          <a:bodyPr wrap="square">
            <a:spAutoFit/>
          </a:bodyPr>
          <a:lstStyle/>
          <a:p>
            <a:r>
              <a:rPr lang="en-US" sz="5400" dirty="0" err="1"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Brush Script MT" pitchFamily="66" charset="0"/>
                <a:cs typeface="Aharoni" pitchFamily="2" charset="-79"/>
              </a:rPr>
              <a:t>Khutbah</a:t>
            </a:r>
            <a:r>
              <a:rPr lang="en-US" sz="5400"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Brush Script MT" pitchFamily="66" charset="0"/>
                <a:cs typeface="Aharoni" pitchFamily="2" charset="-79"/>
              </a:rPr>
              <a:t>  </a:t>
            </a:r>
            <a:r>
              <a:rPr lang="en-US" sz="5400" dirty="0" err="1"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Brush Script MT" pitchFamily="66" charset="0"/>
                <a:cs typeface="Aharoni" pitchFamily="2" charset="-79"/>
              </a:rPr>
              <a:t>Hari</a:t>
            </a:r>
            <a:r>
              <a:rPr lang="en-US" sz="5400"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Brush Script MT" pitchFamily="66" charset="0"/>
                <a:cs typeface="Aharoni" pitchFamily="2" charset="-79"/>
              </a:rPr>
              <a:t> </a:t>
            </a:r>
            <a:r>
              <a:rPr lang="en-US" sz="5400" dirty="0" err="1"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Brush Script MT" pitchFamily="66" charset="0"/>
                <a:cs typeface="Aharoni" pitchFamily="2" charset="-79"/>
              </a:rPr>
              <a:t>Ini</a:t>
            </a:r>
            <a:r>
              <a:rPr lang="en-US" sz="5400"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Brush Script MT" pitchFamily="66" charset="0"/>
                <a:cs typeface="Aharoni" pitchFamily="2" charset="-79"/>
              </a:rPr>
              <a:t> …..</a:t>
            </a:r>
          </a:p>
        </p:txBody>
      </p:sp>
      <p:sp>
        <p:nvSpPr>
          <p:cNvPr id="10" name="Rectangle 9"/>
          <p:cNvSpPr/>
          <p:nvPr/>
        </p:nvSpPr>
        <p:spPr>
          <a:xfrm>
            <a:off x="1905000" y="6019800"/>
            <a:ext cx="5257800" cy="646331"/>
          </a:xfrm>
          <a:prstGeom prst="rect">
            <a:avLst/>
          </a:prstGeom>
          <a:gradFill flip="none" rotWithShape="1">
            <a:gsLst>
              <a:gs pos="0">
                <a:srgbClr val="FF3399"/>
              </a:gs>
              <a:gs pos="25000">
                <a:srgbClr val="FF6633"/>
              </a:gs>
              <a:gs pos="50000">
                <a:srgbClr val="FFFF00"/>
              </a:gs>
              <a:gs pos="75000">
                <a:srgbClr val="01A78F"/>
              </a:gs>
              <a:gs pos="100000">
                <a:srgbClr val="3366FF"/>
              </a:gs>
            </a:gsLst>
            <a:lin ang="13500000" scaled="0"/>
            <a:tileRect/>
          </a:gradFill>
          <a:ln w="38100">
            <a:solidFill>
              <a:schemeClr val="bg1"/>
            </a:solidFill>
          </a:ln>
          <a:effectLst>
            <a:glow rad="101600">
              <a:schemeClr val="tx1">
                <a:alpha val="40000"/>
              </a:schemeClr>
            </a:glow>
          </a:effectLst>
        </p:spPr>
        <p:txBody>
          <a:bodyPr wrap="square" lIns="91440" tIns="45720" rIns="91440" bIns="45720">
            <a:spAutoFit/>
          </a:bodyPr>
          <a:lstStyle/>
          <a:p>
            <a:pPr algn="ctr"/>
            <a:r>
              <a:rPr lang="en-US"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7 </a:t>
            </a:r>
            <a:r>
              <a:rPr lang="en-US" dirty="0" err="1"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Zulkaedah</a:t>
            </a:r>
            <a:r>
              <a:rPr lang="en-US"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 1431 / 15 </a:t>
            </a:r>
            <a:r>
              <a:rPr lang="en-US" dirty="0" err="1"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Oktober</a:t>
            </a:r>
            <a:r>
              <a:rPr lang="en-US"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 2010</a:t>
            </a:r>
          </a:p>
          <a:p>
            <a:pPr algn="ctr"/>
            <a:r>
              <a:rPr lang="en-US" dirty="0" smtClean="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http ://e-khutbah.terengganu.gov.my</a:t>
            </a:r>
            <a:endParaRPr lang="en-US"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endParaRPr>
          </a:p>
        </p:txBody>
      </p:sp>
      <p:sp>
        <p:nvSpPr>
          <p:cNvPr id="7" name="Rectangle 6"/>
          <p:cNvSpPr/>
          <p:nvPr/>
        </p:nvSpPr>
        <p:spPr>
          <a:xfrm>
            <a:off x="304800" y="2667000"/>
            <a:ext cx="8382000" cy="230832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800" dirty="0" smtClean="0">
                <a:ln w="18415" cmpd="sng">
                  <a:solidFill>
                    <a:schemeClr val="bg1"/>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Cooper Black" pitchFamily="18" charset="0"/>
              </a:rPr>
              <a:t>TAZKIYAH DIRI UNTUK TETAMU ALLAH DALAM IBADAT HAJI</a:t>
            </a:r>
            <a:endParaRPr lang="en-US" sz="4800" dirty="0">
              <a:ln w="18415" cmpd="sng">
                <a:solidFill>
                  <a:schemeClr val="bg1"/>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Cooper Black" pitchFamily="18" charset="0"/>
            </a:endParaRPr>
          </a:p>
        </p:txBody>
      </p:sp>
      <p:sp>
        <p:nvSpPr>
          <p:cNvPr id="8" name="Rectangle 7"/>
          <p:cNvSpPr/>
          <p:nvPr/>
        </p:nvSpPr>
        <p:spPr>
          <a:xfrm>
            <a:off x="3048000" y="2209800"/>
            <a:ext cx="3657600" cy="461665"/>
          </a:xfrm>
          <a:prstGeom prst="rect">
            <a:avLst/>
          </a:prstGeom>
          <a:noFill/>
          <a:scene3d>
            <a:camera prst="orthographicFront"/>
            <a:lightRig rig="threePt" dir="t"/>
          </a:scene3d>
        </p:spPr>
        <p:txBody>
          <a:bodyPr wrap="square" lIns="91440" tIns="45720" rIns="91440" bIns="45720">
            <a:spAutoFit/>
          </a:bodyPr>
          <a:lstStyle/>
          <a:p>
            <a:r>
              <a:rPr lang="en-US" sz="2400" b="1" u="sng" dirty="0" err="1" smtClean="0">
                <a:ln w="12700"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Khutbah</a:t>
            </a:r>
            <a:r>
              <a:rPr lang="en-US" sz="2400" b="1" u="sng" dirty="0" smtClean="0">
                <a:ln w="12700"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 Multimedia</a:t>
            </a:r>
            <a:endParaRPr lang="en-US" sz="2400" b="1" u="sng" dirty="0">
              <a:ln w="12700"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ppt_w</p:attrName>
                                        </p:attrNameLst>
                                      </p:cBhvr>
                                      <p:tavLst>
                                        <p:tav tm="0" fmla="#ppt_w*sin(2.5*pi*$)">
                                          <p:val>
                                            <p:fltVal val="0"/>
                                          </p:val>
                                        </p:tav>
                                        <p:tav tm="100000">
                                          <p:val>
                                            <p:fltVal val="1"/>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125506"/>
            <a:ext cx="79676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menyeru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menunaika</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Rectangular Callout 11"/>
          <p:cNvSpPr/>
          <p:nvPr/>
        </p:nvSpPr>
        <p:spPr>
          <a:xfrm>
            <a:off x="264459" y="1371600"/>
            <a:ext cx="8686800" cy="5105400"/>
          </a:xfrm>
          <a:prstGeom prst="wedgeRectCallout">
            <a:avLst>
              <a:gd name="adj1" fmla="val 36133"/>
              <a:gd name="adj2" fmla="val -58715"/>
            </a:avLst>
          </a:prstGeom>
          <a:solidFill>
            <a:srgbClr val="FFC000">
              <a:alpha val="17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bg1">
                    <a:alpha val="60000"/>
                  </a:schemeClr>
                </a:glow>
              </a:effectLst>
            </a:endParaRPr>
          </a:p>
        </p:txBody>
      </p:sp>
      <p:sp>
        <p:nvSpPr>
          <p:cNvPr id="11" name="TextBox 10"/>
          <p:cNvSpPr txBox="1"/>
          <p:nvPr/>
        </p:nvSpPr>
        <p:spPr>
          <a:xfrm>
            <a:off x="277906" y="1447800"/>
            <a:ext cx="8650941" cy="4955203"/>
          </a:xfrm>
          <a:prstGeom prst="rect">
            <a:avLst/>
          </a:prstGeom>
          <a:noFill/>
          <a:ln w="9525">
            <a:noFill/>
          </a:ln>
        </p:spPr>
        <p:txBody>
          <a:bodyPr wrap="square">
            <a:spAutoFit/>
          </a:bodyPr>
          <a:lstStyle/>
          <a:p>
            <a:pPr algn="ctr" fontAlgn="auto">
              <a:spcBef>
                <a:spcPts val="0"/>
              </a:spcBef>
              <a:spcAft>
                <a:spcPts val="0"/>
              </a:spcAft>
              <a:defRPr/>
            </a:pPr>
            <a:r>
              <a:rPr lang="ms-MY" dirty="0" smtClean="0">
                <a:ln>
                  <a:solidFill>
                    <a:sysClr val="windowText" lastClr="000000"/>
                  </a:solidFill>
                </a:ln>
                <a:solidFill>
                  <a:srgbClr val="FFFF00"/>
                </a:solidFill>
                <a:effectLst>
                  <a:glow rad="101600">
                    <a:schemeClr val="tx1">
                      <a:alpha val="60000"/>
                    </a:schemeClr>
                  </a:glow>
                </a:effectLst>
                <a:latin typeface="Arial Black" pitchFamily="34" charset="0"/>
              </a:rPr>
              <a:t>Dan serulah umat manusia untuk Haji, mereka akan datang ke rumah Tuhanmu dengan berjalan kaki, dan dengan menunggang berjenis-jenis unta, yang datangnya dari berbagai jalan dan ceruk rantau yang jauh. Supaya mereka menyaksikan berbagai faedah bagi mereka, serta memperingati dan menyebut nama Allah, pada hari-hari yang tertentu, atas kurniaan-Nya kepada mereka dari binatang ternak; maka makanlah kamu darinya dan berilah makan kepada orang yang susah, yang fakir. Kemudian hendaklah mereka membersihkan diri, dan sempurnakanlah nazar mereka, dan hendaklah mereka tawaf akan Baitullah yang tua itu. Itulah yang wajib dipatuhi; dan sesiapa yang menghormati hukum-hukum Allah, maka yang demikian menjadi kebaikan baginya di sisi Tuhannya. Dan dihalalkan bagi kamu binatang-binatang ternak, kecuali yang dibacakan kepada kamu tentang haramnya, maka jauhilah kekotoran syirik yang disebabkan oleh berhala-berhala, serta jauhilah perkataan dusta</a:t>
            </a:r>
            <a:endParaRPr lang="en-US" b="1" dirty="0" smtClean="0">
              <a:ln>
                <a:solidFill>
                  <a:sysClr val="windowText" lastClr="000000"/>
                </a:solidFill>
              </a:ln>
              <a:solidFill>
                <a:srgbClr val="FFFF00"/>
              </a:solidFill>
              <a:effectLst>
                <a:glow rad="101600">
                  <a:schemeClr val="tx1">
                    <a:alpha val="60000"/>
                  </a:schemeClr>
                </a:glow>
              </a:effectLst>
              <a:latin typeface="Arial Black" pitchFamily="34" charset="0"/>
              <a:ea typeface="Arial Unicode MS" pitchFamily="34" charset="-128"/>
              <a:cs typeface="Arial" pitchFamily="34" charset="0"/>
            </a:endParaRPr>
          </a:p>
          <a:p>
            <a:pPr algn="r" fontAlgn="auto">
              <a:spcBef>
                <a:spcPts val="0"/>
              </a:spcBef>
              <a:spcAft>
                <a:spcPts val="0"/>
              </a:spcAft>
              <a:defRPr/>
            </a:pPr>
            <a:r>
              <a:rPr lang="en-US" b="1" dirty="0" smtClean="0">
                <a:ln w="9525" cmpd="sng">
                  <a:solidFill>
                    <a:sysClr val="windowText" lastClr="000000"/>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smtClean="0">
                <a:ln w="9525" cmpd="sng">
                  <a:solidFill>
                    <a:sysClr val="windowText" lastClr="000000"/>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2400" b="1" dirty="0" err="1" smtClean="0">
                <a:ln w="9525" cmpd="sng">
                  <a:solidFill>
                    <a:sysClr val="windowText" lastClr="000000"/>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Surah</a:t>
            </a:r>
            <a:r>
              <a:rPr lang="en-US" sz="2400" b="1" dirty="0" smtClean="0">
                <a:ln w="9525" cmpd="sng">
                  <a:solidFill>
                    <a:sysClr val="windowText" lastClr="000000"/>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 –Hajj : 27-30)</a:t>
            </a:r>
            <a:endParaRPr lang="en-US" sz="2400" b="1" dirty="0">
              <a:ln w="9525" cmpd="sng">
                <a:solidFill>
                  <a:sysClr val="windowText" lastClr="000000"/>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04930" y="98612"/>
            <a:ext cx="8886670" cy="954107"/>
          </a:xfrm>
          <a:prstGeom prst="rect">
            <a:avLst/>
          </a:prstGeom>
        </p:spPr>
        <p:txBody>
          <a:bodyPr wrap="square">
            <a:spAutoFit/>
          </a:bodyPr>
          <a:lstStyle/>
          <a:p>
            <a:pPr algn="ctr" fontAlgn="auto">
              <a:spcBef>
                <a:spcPts val="0"/>
              </a:spcBef>
              <a:spcAft>
                <a:spcPts val="0"/>
              </a:spcAft>
              <a:defRPr/>
            </a:pP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Lafazkan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Talbiyah</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dilaungkan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jemaah</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haji</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7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242047" y="3810000"/>
            <a:ext cx="8686800" cy="2893100"/>
          </a:xfrm>
          <a:prstGeom prst="rect">
            <a:avLst/>
          </a:prstGeom>
          <a:solidFill>
            <a:srgbClr val="00B0F0">
              <a:alpha val="34000"/>
            </a:srgbClr>
          </a:solidFill>
        </p:spPr>
        <p:txBody>
          <a:bodyPr wrap="square">
            <a:spAutoFit/>
          </a:bodyPr>
          <a:lstStyle/>
          <a:p>
            <a:pPr algn="ctr" fontAlgn="auto">
              <a:spcBef>
                <a:spcPts val="0"/>
              </a:spcBef>
              <a:spcAft>
                <a:spcPts val="0"/>
              </a:spcAft>
              <a:defRPr/>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HambaMu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datang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menyahut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panggilanMu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menyahut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panggilanMu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menyahut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panggilanMu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kepujian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kerajaan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447800"/>
            <a:ext cx="8610600" cy="1569660"/>
          </a:xfrm>
          <a:prstGeom prst="rect">
            <a:avLst/>
          </a:prstGeom>
          <a:solidFill>
            <a:srgbClr val="00B0F0">
              <a:alpha val="50000"/>
            </a:srgbClr>
          </a:solidFill>
          <a:effectLst/>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لَبَّيْكَ اللَّهُمَّ لَبَّيْكَ، لَبَّيْكَ لاَ شَرِيْكَ لَكَ لَبَّيْكَ، إِنَّ الْحَمْدَ وَالنِّعْمَةَ لَكَ وَالْمُلْكَ، لاَ شَرِيْكَ لَكَ</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5908</TotalTime>
  <Words>1597</Words>
  <Application>Microsoft Office PowerPoint</Application>
  <PresentationFormat>On-screen Show (4:3)</PresentationFormat>
  <Paragraphs>192</Paragraphs>
  <Slides>46</Slides>
  <Notes>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USTAZ AIZI SAIDI</cp:lastModifiedBy>
  <cp:revision>426</cp:revision>
  <dcterms:created xsi:type="dcterms:W3CDTF">2010-07-19T06:30:05Z</dcterms:created>
  <dcterms:modified xsi:type="dcterms:W3CDTF">2010-10-13T18:37:47Z</dcterms:modified>
</cp:coreProperties>
</file>